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52"/>
  </p:notesMasterIdLst>
  <p:sldIdLst>
    <p:sldId id="457" r:id="rId5"/>
    <p:sldId id="1126" r:id="rId6"/>
    <p:sldId id="1307" r:id="rId7"/>
    <p:sldId id="1354" r:id="rId8"/>
    <p:sldId id="1371" r:id="rId9"/>
    <p:sldId id="1355" r:id="rId10"/>
    <p:sldId id="1356" r:id="rId11"/>
    <p:sldId id="1357" r:id="rId12"/>
    <p:sldId id="1358" r:id="rId13"/>
    <p:sldId id="1359" r:id="rId14"/>
    <p:sldId id="1360" r:id="rId15"/>
    <p:sldId id="1376" r:id="rId16"/>
    <p:sldId id="1377" r:id="rId17"/>
    <p:sldId id="1361" r:id="rId18"/>
    <p:sldId id="1271" r:id="rId19"/>
    <p:sldId id="1362" r:id="rId20"/>
    <p:sldId id="1309" r:id="rId21"/>
    <p:sldId id="1363" r:id="rId22"/>
    <p:sldId id="1135" r:id="rId23"/>
    <p:sldId id="1171" r:id="rId24"/>
    <p:sldId id="1365" r:id="rId25"/>
    <p:sldId id="1366" r:id="rId26"/>
    <p:sldId id="1367" r:id="rId27"/>
    <p:sldId id="1368" r:id="rId28"/>
    <p:sldId id="1378" r:id="rId29"/>
    <p:sldId id="998" r:id="rId30"/>
    <p:sldId id="1082" r:id="rId31"/>
    <p:sldId id="1087" r:id="rId32"/>
    <p:sldId id="1405" r:id="rId33"/>
    <p:sldId id="1382" r:id="rId34"/>
    <p:sldId id="1383" r:id="rId35"/>
    <p:sldId id="1384" r:id="rId36"/>
    <p:sldId id="1310" r:id="rId37"/>
    <p:sldId id="1314" r:id="rId38"/>
    <p:sldId id="1316" r:id="rId39"/>
    <p:sldId id="1094" r:id="rId40"/>
    <p:sldId id="1399" r:id="rId41"/>
    <p:sldId id="1400" r:id="rId42"/>
    <p:sldId id="1283" r:id="rId43"/>
    <p:sldId id="1401" r:id="rId44"/>
    <p:sldId id="1402" r:id="rId45"/>
    <p:sldId id="1406" r:id="rId46"/>
    <p:sldId id="1408" r:id="rId47"/>
    <p:sldId id="1410" r:id="rId48"/>
    <p:sldId id="1403" r:id="rId49"/>
    <p:sldId id="1240" r:id="rId50"/>
    <p:sldId id="1404"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i, Wendy" initials="LW" lastIdx="3" clrIdx="0">
    <p:extLst>
      <p:ext uri="{19B8F6BF-5375-455C-9EA6-DF929625EA0E}">
        <p15:presenceInfo xmlns:p15="http://schemas.microsoft.com/office/powerpoint/2012/main" userId="S::welai@wiley.com::a5371048-0c99-493d-8b6a-2e0d44ed8f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1121"/>
    <a:srgbClr val="E2F3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76" autoAdjust="0"/>
    <p:restoredTop sz="96233" autoAdjust="0"/>
  </p:normalViewPr>
  <p:slideViewPr>
    <p:cSldViewPr snapToGrid="0" snapToObjects="1">
      <p:cViewPr varScale="1">
        <p:scale>
          <a:sx n="106" d="100"/>
          <a:sy n="106" d="100"/>
        </p:scale>
        <p:origin x="1108" y="56"/>
      </p:cViewPr>
      <p:guideLst>
        <p:guide orient="horz" pos="2160"/>
        <p:guide pos="2880"/>
      </p:guideLst>
    </p:cSldViewPr>
  </p:slideViewPr>
  <p:outlineViewPr>
    <p:cViewPr>
      <p:scale>
        <a:sx n="33" d="100"/>
        <a:sy n="33" d="100"/>
      </p:scale>
      <p:origin x="0" y="-65904"/>
    </p:cViewPr>
  </p:outlineViewPr>
  <p:notesTextViewPr>
    <p:cViewPr>
      <p:scale>
        <a:sx n="85" d="100"/>
        <a:sy n="85" d="100"/>
      </p:scale>
      <p:origin x="0" y="0"/>
    </p:cViewPr>
  </p:notesTextViewPr>
  <p:sorterViewPr>
    <p:cViewPr>
      <p:scale>
        <a:sx n="80" d="100"/>
        <a:sy n="80" d="100"/>
      </p:scale>
      <p:origin x="0" y="0"/>
    </p:cViewPr>
  </p:sorter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E1D2D-E1D2-EB4D-B872-60B7945D79A5}" type="datetimeFigureOut">
              <a:rPr lang="en-US" smtClean="0"/>
              <a:t>5/5/2024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C51AE-C483-2D4F-8F27-8D6A8821F4E1}" type="slidenum">
              <a:rPr lang="en-US" smtClean="0"/>
              <a:t>‹#›</a:t>
            </a:fld>
            <a:endParaRPr lang="en-US" dirty="0"/>
          </a:p>
        </p:txBody>
      </p:sp>
    </p:spTree>
    <p:extLst>
      <p:ext uri="{BB962C8B-B14F-4D97-AF65-F5344CB8AC3E}">
        <p14:creationId xmlns:p14="http://schemas.microsoft.com/office/powerpoint/2010/main" val="3514066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1</a:t>
            </a:fld>
            <a:endParaRPr lang="en-US" dirty="0"/>
          </a:p>
        </p:txBody>
      </p:sp>
    </p:spTree>
    <p:extLst>
      <p:ext uri="{BB962C8B-B14F-4D97-AF65-F5344CB8AC3E}">
        <p14:creationId xmlns:p14="http://schemas.microsoft.com/office/powerpoint/2010/main" val="118096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Capital … very difficult to evaluate value of human capital</a:t>
            </a:r>
          </a:p>
        </p:txBody>
      </p:sp>
      <p:sp>
        <p:nvSpPr>
          <p:cNvPr id="4" name="Slide Number Placeholder 3"/>
          <p:cNvSpPr>
            <a:spLocks noGrp="1"/>
          </p:cNvSpPr>
          <p:nvPr>
            <p:ph type="sldNum" sz="quarter" idx="5"/>
          </p:nvPr>
        </p:nvSpPr>
        <p:spPr/>
        <p:txBody>
          <a:bodyPr/>
          <a:lstStyle/>
          <a:p>
            <a:fld id="{688C51AE-C483-2D4F-8F27-8D6A8821F4E1}" type="slidenum">
              <a:rPr lang="en-US" smtClean="0"/>
              <a:t>12</a:t>
            </a:fld>
            <a:endParaRPr lang="en-US" dirty="0"/>
          </a:p>
        </p:txBody>
      </p:sp>
    </p:spTree>
    <p:extLst>
      <p:ext uri="{BB962C8B-B14F-4D97-AF65-F5344CB8AC3E}">
        <p14:creationId xmlns:p14="http://schemas.microsoft.com/office/powerpoint/2010/main" val="3604852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Corporate culture</a:t>
            </a:r>
          </a:p>
        </p:txBody>
      </p:sp>
      <p:sp>
        <p:nvSpPr>
          <p:cNvPr id="4" name="Slide Number Placeholder 3"/>
          <p:cNvSpPr>
            <a:spLocks noGrp="1"/>
          </p:cNvSpPr>
          <p:nvPr>
            <p:ph type="sldNum" sz="quarter" idx="5"/>
          </p:nvPr>
        </p:nvSpPr>
        <p:spPr/>
        <p:txBody>
          <a:bodyPr/>
          <a:lstStyle/>
          <a:p>
            <a:fld id="{688C51AE-C483-2D4F-8F27-8D6A8821F4E1}" type="slidenum">
              <a:rPr lang="en-US" smtClean="0"/>
              <a:t>13</a:t>
            </a:fld>
            <a:endParaRPr lang="en-US" dirty="0"/>
          </a:p>
        </p:txBody>
      </p:sp>
    </p:spTree>
    <p:extLst>
      <p:ext uri="{BB962C8B-B14F-4D97-AF65-F5344CB8AC3E}">
        <p14:creationId xmlns:p14="http://schemas.microsoft.com/office/powerpoint/2010/main" val="625514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21</a:t>
            </a:fld>
            <a:endParaRPr lang="en-US" dirty="0"/>
          </a:p>
        </p:txBody>
      </p:sp>
    </p:spTree>
    <p:extLst>
      <p:ext uri="{BB962C8B-B14F-4D97-AF65-F5344CB8AC3E}">
        <p14:creationId xmlns:p14="http://schemas.microsoft.com/office/powerpoint/2010/main" val="3725409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sales --&gt; sales revenue minus contra revenue (sales return &amp; </a:t>
            </a:r>
            <a:r>
              <a:rPr lang="en-US" dirty="0" err="1"/>
              <a:t>allownaces</a:t>
            </a:r>
            <a:r>
              <a:rPr lang="en-US" dirty="0"/>
              <a:t> ; sales discounts)</a:t>
            </a:r>
          </a:p>
        </p:txBody>
      </p:sp>
      <p:sp>
        <p:nvSpPr>
          <p:cNvPr id="4" name="Slide Number Placeholder 3"/>
          <p:cNvSpPr>
            <a:spLocks noGrp="1"/>
          </p:cNvSpPr>
          <p:nvPr>
            <p:ph type="sldNum" sz="quarter" idx="5"/>
          </p:nvPr>
        </p:nvSpPr>
        <p:spPr/>
        <p:txBody>
          <a:bodyPr/>
          <a:lstStyle/>
          <a:p>
            <a:fld id="{688C51AE-C483-2D4F-8F27-8D6A8821F4E1}" type="slidenum">
              <a:rPr lang="en-US" smtClean="0"/>
              <a:t>22</a:t>
            </a:fld>
            <a:endParaRPr lang="en-US" dirty="0"/>
          </a:p>
        </p:txBody>
      </p:sp>
    </p:spTree>
    <p:extLst>
      <p:ext uri="{BB962C8B-B14F-4D97-AF65-F5344CB8AC3E}">
        <p14:creationId xmlns:p14="http://schemas.microsoft.com/office/powerpoint/2010/main" val="320331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25</a:t>
            </a:fld>
            <a:endParaRPr lang="en-US" dirty="0"/>
          </a:p>
        </p:txBody>
      </p:sp>
    </p:spTree>
    <p:extLst>
      <p:ext uri="{BB962C8B-B14F-4D97-AF65-F5344CB8AC3E}">
        <p14:creationId xmlns:p14="http://schemas.microsoft.com/office/powerpoint/2010/main" val="118096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 amount = amount borrowed on issue date. Do we have interest on issue date? No. </a:t>
            </a:r>
          </a:p>
        </p:txBody>
      </p:sp>
      <p:sp>
        <p:nvSpPr>
          <p:cNvPr id="4" name="Slide Number Placeholder 3"/>
          <p:cNvSpPr>
            <a:spLocks noGrp="1"/>
          </p:cNvSpPr>
          <p:nvPr>
            <p:ph type="sldNum" sz="quarter" idx="5"/>
          </p:nvPr>
        </p:nvSpPr>
        <p:spPr/>
        <p:txBody>
          <a:bodyPr/>
          <a:lstStyle/>
          <a:p>
            <a:fld id="{688C51AE-C483-2D4F-8F27-8D6A8821F4E1}" type="slidenum">
              <a:rPr lang="en-US" smtClean="0"/>
              <a:t>30</a:t>
            </a:fld>
            <a:endParaRPr lang="en-US" dirty="0"/>
          </a:p>
        </p:txBody>
      </p:sp>
    </p:spTree>
    <p:extLst>
      <p:ext uri="{BB962C8B-B14F-4D97-AF65-F5344CB8AC3E}">
        <p14:creationId xmlns:p14="http://schemas.microsoft.com/office/powerpoint/2010/main" val="1042658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On 12/31, incur 4 months of interest. But no payment (since payment is on 1/1)</a:t>
            </a:r>
          </a:p>
        </p:txBody>
      </p:sp>
      <p:sp>
        <p:nvSpPr>
          <p:cNvPr id="4" name="Slide Number Placeholder 3"/>
          <p:cNvSpPr>
            <a:spLocks noGrp="1"/>
          </p:cNvSpPr>
          <p:nvPr>
            <p:ph type="sldNum" sz="quarter" idx="5"/>
          </p:nvPr>
        </p:nvSpPr>
        <p:spPr/>
        <p:txBody>
          <a:bodyPr/>
          <a:lstStyle/>
          <a:p>
            <a:fld id="{688C51AE-C483-2D4F-8F27-8D6A8821F4E1}" type="slidenum">
              <a:rPr lang="en-US" smtClean="0"/>
              <a:t>31</a:t>
            </a:fld>
            <a:endParaRPr lang="en-US" dirty="0"/>
          </a:p>
        </p:txBody>
      </p:sp>
    </p:spTree>
    <p:extLst>
      <p:ext uri="{BB962C8B-B14F-4D97-AF65-F5344CB8AC3E}">
        <p14:creationId xmlns:p14="http://schemas.microsoft.com/office/powerpoint/2010/main" val="206400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Debit to Int Pay, since we need to take it off our books. </a:t>
            </a:r>
          </a:p>
        </p:txBody>
      </p:sp>
      <p:sp>
        <p:nvSpPr>
          <p:cNvPr id="4" name="Slide Number Placeholder 3"/>
          <p:cNvSpPr>
            <a:spLocks noGrp="1"/>
          </p:cNvSpPr>
          <p:nvPr>
            <p:ph type="sldNum" sz="quarter" idx="5"/>
          </p:nvPr>
        </p:nvSpPr>
        <p:spPr/>
        <p:txBody>
          <a:bodyPr/>
          <a:lstStyle/>
          <a:p>
            <a:fld id="{688C51AE-C483-2D4F-8F27-8D6A8821F4E1}" type="slidenum">
              <a:rPr lang="en-US" smtClean="0"/>
              <a:t>32</a:t>
            </a:fld>
            <a:endParaRPr lang="en-US" dirty="0"/>
          </a:p>
        </p:txBody>
      </p:sp>
    </p:spTree>
    <p:extLst>
      <p:ext uri="{BB962C8B-B14F-4D97-AF65-F5344CB8AC3E}">
        <p14:creationId xmlns:p14="http://schemas.microsoft.com/office/powerpoint/2010/main" val="886487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UnRev</a:t>
            </a:r>
            <a:r>
              <a:rPr lang="en-US" dirty="0"/>
              <a:t> … get cash before they provide goods. </a:t>
            </a:r>
          </a:p>
        </p:txBody>
      </p:sp>
      <p:sp>
        <p:nvSpPr>
          <p:cNvPr id="4" name="Slide Number Placeholder 3"/>
          <p:cNvSpPr>
            <a:spLocks noGrp="1"/>
          </p:cNvSpPr>
          <p:nvPr>
            <p:ph type="sldNum" sz="quarter" idx="5"/>
          </p:nvPr>
        </p:nvSpPr>
        <p:spPr/>
        <p:txBody>
          <a:bodyPr/>
          <a:lstStyle/>
          <a:p>
            <a:fld id="{688C51AE-C483-2D4F-8F27-8D6A8821F4E1}" type="slidenum">
              <a:rPr lang="en-US" smtClean="0"/>
              <a:t>33</a:t>
            </a:fld>
            <a:endParaRPr lang="en-US" dirty="0"/>
          </a:p>
        </p:txBody>
      </p:sp>
    </p:spTree>
    <p:extLst>
      <p:ext uri="{BB962C8B-B14F-4D97-AF65-F5344CB8AC3E}">
        <p14:creationId xmlns:p14="http://schemas.microsoft.com/office/powerpoint/2010/main" val="10526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a:t>
            </a:r>
            <a:r>
              <a:rPr lang="en-US" dirty="0" err="1"/>
              <a:t>liab</a:t>
            </a:r>
            <a:r>
              <a:rPr lang="en-US" dirty="0"/>
              <a:t>: we will pay this year, so out of 25,000, we reclassify </a:t>
            </a:r>
          </a:p>
        </p:txBody>
      </p:sp>
      <p:sp>
        <p:nvSpPr>
          <p:cNvPr id="4" name="Slide Number Placeholder 3"/>
          <p:cNvSpPr>
            <a:spLocks noGrp="1"/>
          </p:cNvSpPr>
          <p:nvPr>
            <p:ph type="sldNum" sz="quarter" idx="5"/>
          </p:nvPr>
        </p:nvSpPr>
        <p:spPr/>
        <p:txBody>
          <a:bodyPr/>
          <a:lstStyle/>
          <a:p>
            <a:fld id="{688C51AE-C483-2D4F-8F27-8D6A8821F4E1}" type="slidenum">
              <a:rPr lang="en-US" smtClean="0"/>
              <a:t>35</a:t>
            </a:fld>
            <a:endParaRPr lang="en-US" dirty="0"/>
          </a:p>
        </p:txBody>
      </p:sp>
    </p:spTree>
    <p:extLst>
      <p:ext uri="{BB962C8B-B14F-4D97-AF65-F5344CB8AC3E}">
        <p14:creationId xmlns:p14="http://schemas.microsoft.com/office/powerpoint/2010/main" val="1628150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Discussed tangible asset … useful for multiple periods; unlimited useful life: land (no </a:t>
            </a:r>
            <a:r>
              <a:rPr lang="en-US" dirty="0" err="1"/>
              <a:t>depr</a:t>
            </a:r>
            <a:r>
              <a:rPr lang="en-US" dirty="0"/>
              <a:t>); limited useful life … depreciate by allocating value . </a:t>
            </a:r>
          </a:p>
          <a:p>
            <a:r>
              <a:rPr lang="en-US" dirty="0"/>
              <a:t>Intangible asset: does not have physical substance </a:t>
            </a:r>
          </a:p>
        </p:txBody>
      </p:sp>
      <p:sp>
        <p:nvSpPr>
          <p:cNvPr id="4" name="Slide Number Placeholder 3"/>
          <p:cNvSpPr>
            <a:spLocks noGrp="1"/>
          </p:cNvSpPr>
          <p:nvPr>
            <p:ph type="sldNum" sz="quarter" idx="5"/>
          </p:nvPr>
        </p:nvSpPr>
        <p:spPr/>
        <p:txBody>
          <a:bodyPr/>
          <a:lstStyle/>
          <a:p>
            <a:fld id="{688C51AE-C483-2D4F-8F27-8D6A8821F4E1}" type="slidenum">
              <a:rPr lang="en-US" smtClean="0"/>
              <a:t>2</a:t>
            </a:fld>
            <a:endParaRPr lang="en-US" dirty="0"/>
          </a:p>
        </p:txBody>
      </p:sp>
    </p:spTree>
    <p:extLst>
      <p:ext uri="{BB962C8B-B14F-4D97-AF65-F5344CB8AC3E}">
        <p14:creationId xmlns:p14="http://schemas.microsoft.com/office/powerpoint/2010/main" val="560827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WC = Current asset minus current </a:t>
            </a:r>
            <a:r>
              <a:rPr lang="en-US" dirty="0" err="1"/>
              <a:t>liab</a:t>
            </a:r>
            <a:r>
              <a:rPr lang="en-US" dirty="0"/>
              <a:t>… current asset: stuff you can convert to cash quickly. Current </a:t>
            </a:r>
            <a:r>
              <a:rPr lang="en-US" dirty="0" err="1"/>
              <a:t>liab</a:t>
            </a:r>
            <a:r>
              <a:rPr lang="en-US" dirty="0"/>
              <a:t>: stuff that you need to pay off in one year. Thus, WC represents how liquid your company is. If WC &lt; 0, then you have less liquid assets than debt, meaning they cannot pay off debt within this year. </a:t>
            </a:r>
          </a:p>
          <a:p>
            <a:endParaRPr lang="en-US" dirty="0"/>
          </a:p>
          <a:p>
            <a:r>
              <a:rPr lang="en-US" dirty="0"/>
              <a:t>Current ratio lets you compare. </a:t>
            </a:r>
          </a:p>
        </p:txBody>
      </p:sp>
      <p:sp>
        <p:nvSpPr>
          <p:cNvPr id="4" name="Slide Number Placeholder 3"/>
          <p:cNvSpPr>
            <a:spLocks noGrp="1"/>
          </p:cNvSpPr>
          <p:nvPr>
            <p:ph type="sldNum" sz="quarter" idx="5"/>
          </p:nvPr>
        </p:nvSpPr>
        <p:spPr/>
        <p:txBody>
          <a:bodyPr/>
          <a:lstStyle/>
          <a:p>
            <a:fld id="{688C51AE-C483-2D4F-8F27-8D6A8821F4E1}" type="slidenum">
              <a:rPr lang="en-US" smtClean="0"/>
              <a:t>45</a:t>
            </a:fld>
            <a:endParaRPr lang="en-US" dirty="0"/>
          </a:p>
        </p:txBody>
      </p:sp>
    </p:spTree>
    <p:extLst>
      <p:ext uri="{BB962C8B-B14F-4D97-AF65-F5344CB8AC3E}">
        <p14:creationId xmlns:p14="http://schemas.microsoft.com/office/powerpoint/2010/main" val="2136983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Probable to pay .. .therefore you need to recognize this as well. </a:t>
            </a:r>
          </a:p>
        </p:txBody>
      </p:sp>
      <p:sp>
        <p:nvSpPr>
          <p:cNvPr id="4" name="Slide Number Placeholder 3"/>
          <p:cNvSpPr>
            <a:spLocks noGrp="1"/>
          </p:cNvSpPr>
          <p:nvPr>
            <p:ph type="sldNum" sz="quarter" idx="5"/>
          </p:nvPr>
        </p:nvSpPr>
        <p:spPr/>
        <p:txBody>
          <a:bodyPr/>
          <a:lstStyle/>
          <a:p>
            <a:fld id="{688C51AE-C483-2D4F-8F27-8D6A8821F4E1}" type="slidenum">
              <a:rPr lang="en-US" smtClean="0"/>
              <a:t>46</a:t>
            </a:fld>
            <a:endParaRPr lang="en-US" dirty="0"/>
          </a:p>
        </p:txBody>
      </p:sp>
    </p:spTree>
    <p:extLst>
      <p:ext uri="{BB962C8B-B14F-4D97-AF65-F5344CB8AC3E}">
        <p14:creationId xmlns:p14="http://schemas.microsoft.com/office/powerpoint/2010/main" val="1487527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47</a:t>
            </a:fld>
            <a:endParaRPr lang="en-US" dirty="0"/>
          </a:p>
        </p:txBody>
      </p:sp>
    </p:spTree>
    <p:extLst>
      <p:ext uri="{BB962C8B-B14F-4D97-AF65-F5344CB8AC3E}">
        <p14:creationId xmlns:p14="http://schemas.microsoft.com/office/powerpoint/2010/main" val="797802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discuss common types individually. </a:t>
            </a:r>
          </a:p>
        </p:txBody>
      </p:sp>
      <p:sp>
        <p:nvSpPr>
          <p:cNvPr id="4" name="Slide Number Placeholder 3"/>
          <p:cNvSpPr>
            <a:spLocks noGrp="1"/>
          </p:cNvSpPr>
          <p:nvPr>
            <p:ph type="sldNum" sz="quarter" idx="5"/>
          </p:nvPr>
        </p:nvSpPr>
        <p:spPr/>
        <p:txBody>
          <a:bodyPr/>
          <a:lstStyle/>
          <a:p>
            <a:fld id="{688C51AE-C483-2D4F-8F27-8D6A8821F4E1}" type="slidenum">
              <a:rPr lang="en-US" smtClean="0"/>
              <a:t>3</a:t>
            </a:fld>
            <a:endParaRPr lang="en-US" dirty="0"/>
          </a:p>
        </p:txBody>
      </p:sp>
    </p:spTree>
    <p:extLst>
      <p:ext uri="{BB962C8B-B14F-4D97-AF65-F5344CB8AC3E}">
        <p14:creationId xmlns:p14="http://schemas.microsoft.com/office/powerpoint/2010/main" val="3783498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Intangible… we amortize … tangible is </a:t>
            </a:r>
            <a:r>
              <a:rPr lang="en-US" dirty="0" err="1"/>
              <a:t>depr</a:t>
            </a:r>
            <a:r>
              <a:rPr lang="en-US" dirty="0"/>
              <a:t>; (debit </a:t>
            </a:r>
            <a:r>
              <a:rPr lang="en-US" dirty="0" err="1"/>
              <a:t>depr</a:t>
            </a:r>
            <a:r>
              <a:rPr lang="en-US" dirty="0"/>
              <a:t> exp, credit acc </a:t>
            </a:r>
            <a:r>
              <a:rPr lang="en-US" dirty="0" err="1"/>
              <a:t>dpr</a:t>
            </a:r>
            <a:r>
              <a:rPr lang="en-US" dirty="0"/>
              <a:t>). </a:t>
            </a:r>
          </a:p>
          <a:p>
            <a:r>
              <a:rPr lang="en-US" dirty="0"/>
              <a:t>Intangible </a:t>
            </a:r>
            <a:r>
              <a:rPr lang="en-US" dirty="0">
                <a:latin typeface="Wingdings" pitchFamily="2" charset="77"/>
              </a:rPr>
              <a:t>: credit asset account or accumulated </a:t>
            </a:r>
            <a:r>
              <a:rPr lang="en-US" dirty="0" err="1">
                <a:latin typeface="Wingdings" pitchFamily="2" charset="77"/>
              </a:rPr>
              <a:t>amoritization</a:t>
            </a:r>
            <a:r>
              <a:rPr lang="en-US" dirty="0">
                <a:latin typeface="Wingdings" pitchFamily="2" charset="77"/>
              </a:rPr>
              <a:t>.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4</a:t>
            </a:fld>
            <a:endParaRPr lang="en-US" dirty="0"/>
          </a:p>
        </p:txBody>
      </p:sp>
    </p:spTree>
    <p:extLst>
      <p:ext uri="{BB962C8B-B14F-4D97-AF65-F5344CB8AC3E}">
        <p14:creationId xmlns:p14="http://schemas.microsoft.com/office/powerpoint/2010/main" val="1779730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company get patent? They can buy (directly purchase), then easy to identify value. We capitalize cost of patent. Revenue expenditure</a:t>
            </a:r>
            <a:r>
              <a:rPr lang="en-US" dirty="0">
                <a:latin typeface="Wingdings" pitchFamily="2" charset="77"/>
              </a:rPr>
              <a:t> … we directly record as expense; capex  record as asset first, then convert to expenses. </a:t>
            </a:r>
          </a:p>
          <a:p>
            <a:endParaRPr lang="en-US" dirty="0">
              <a:latin typeface="Wingdings" pitchFamily="2" charset="77"/>
            </a:endParaRPr>
          </a:p>
          <a:p>
            <a:r>
              <a:rPr lang="en-US" dirty="0">
                <a:latin typeface="Wingdings" pitchFamily="2" charset="77"/>
              </a:rPr>
              <a:t>What if we develop patent by yourself? Develop through R&amp;D … in this case, very difficult to measure exact cost of patent … R&amp;D is a risky investment … difficult to estimate cost of patent if developed internally. We expense R&amp;D if self-developed. Does not mean that internally developed patent is useless. We simply cannot estimate cost as it is difficult. </a:t>
            </a:r>
          </a:p>
          <a:p>
            <a:endParaRPr lang="en-US" dirty="0">
              <a:latin typeface="Wingdings" pitchFamily="2" charset="77"/>
            </a:endParaRPr>
          </a:p>
          <a:p>
            <a:r>
              <a:rPr lang="en-US" dirty="0">
                <a:latin typeface="Wingdings" pitchFamily="2" charset="77"/>
              </a:rPr>
              <a:t>Legal fees  clearly can see that this went into cost of patent.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6</a:t>
            </a:fld>
            <a:endParaRPr lang="en-US" dirty="0"/>
          </a:p>
        </p:txBody>
      </p:sp>
    </p:spTree>
    <p:extLst>
      <p:ext uri="{BB962C8B-B14F-4D97-AF65-F5344CB8AC3E}">
        <p14:creationId xmlns:p14="http://schemas.microsoft.com/office/powerpoint/2010/main" val="1474406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tangible </a:t>
            </a:r>
            <a:r>
              <a:rPr lang="en-US" dirty="0">
                <a:latin typeface="Wingdings" pitchFamily="2" charset="77"/>
              </a:rPr>
              <a:t> we have </a:t>
            </a:r>
            <a:r>
              <a:rPr lang="en-US" dirty="0" err="1">
                <a:latin typeface="Wingdings" pitchFamily="2" charset="77"/>
              </a:rPr>
              <a:t>depr</a:t>
            </a:r>
            <a:r>
              <a:rPr lang="en-US" dirty="0">
                <a:latin typeface="Wingdings" pitchFamily="2" charset="77"/>
              </a:rPr>
              <a:t>. If intangible, we have amortization. </a:t>
            </a:r>
          </a:p>
          <a:p>
            <a:r>
              <a:rPr lang="en-US" dirty="0">
                <a:latin typeface="Wingdings" pitchFamily="2" charset="77"/>
              </a:rPr>
              <a:t>Credit to patent (or accumulated amortization)</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7</a:t>
            </a:fld>
            <a:endParaRPr lang="en-US" dirty="0"/>
          </a:p>
        </p:txBody>
      </p:sp>
    </p:spTree>
    <p:extLst>
      <p:ext uri="{BB962C8B-B14F-4D97-AF65-F5344CB8AC3E}">
        <p14:creationId xmlns:p14="http://schemas.microsoft.com/office/powerpoint/2010/main" val="3968530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Copyright </a:t>
            </a:r>
            <a:r>
              <a:rPr lang="en-US"/>
              <a:t>is expensive. </a:t>
            </a:r>
          </a:p>
        </p:txBody>
      </p:sp>
      <p:sp>
        <p:nvSpPr>
          <p:cNvPr id="4" name="Slide Number Placeholder 3"/>
          <p:cNvSpPr>
            <a:spLocks noGrp="1"/>
          </p:cNvSpPr>
          <p:nvPr>
            <p:ph type="sldNum" sz="quarter" idx="5"/>
          </p:nvPr>
        </p:nvSpPr>
        <p:spPr/>
        <p:txBody>
          <a:bodyPr/>
          <a:lstStyle/>
          <a:p>
            <a:fld id="{688C51AE-C483-2D4F-8F27-8D6A8821F4E1}" type="slidenum">
              <a:rPr lang="en-US" smtClean="0"/>
              <a:t>8</a:t>
            </a:fld>
            <a:endParaRPr lang="en-US" dirty="0"/>
          </a:p>
        </p:txBody>
      </p:sp>
    </p:spTree>
    <p:extLst>
      <p:ext uri="{BB962C8B-B14F-4D97-AF65-F5344CB8AC3E}">
        <p14:creationId xmlns:p14="http://schemas.microsoft.com/office/powerpoint/2010/main" val="2561127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Trademark is internally </a:t>
            </a:r>
            <a:r>
              <a:rPr lang="en-US" dirty="0" err="1"/>
              <a:t>develoed</a:t>
            </a:r>
            <a:r>
              <a:rPr lang="en-US" dirty="0"/>
              <a:t> … </a:t>
            </a:r>
          </a:p>
        </p:txBody>
      </p:sp>
      <p:sp>
        <p:nvSpPr>
          <p:cNvPr id="4" name="Slide Number Placeholder 3"/>
          <p:cNvSpPr>
            <a:spLocks noGrp="1"/>
          </p:cNvSpPr>
          <p:nvPr>
            <p:ph type="sldNum" sz="quarter" idx="5"/>
          </p:nvPr>
        </p:nvSpPr>
        <p:spPr/>
        <p:txBody>
          <a:bodyPr/>
          <a:lstStyle/>
          <a:p>
            <a:fld id="{688C51AE-C483-2D4F-8F27-8D6A8821F4E1}" type="slidenum">
              <a:rPr lang="en-US" smtClean="0"/>
              <a:t>9</a:t>
            </a:fld>
            <a:endParaRPr lang="en-US" dirty="0"/>
          </a:p>
        </p:txBody>
      </p:sp>
    </p:spTree>
    <p:extLst>
      <p:ext uri="{BB962C8B-B14F-4D97-AF65-F5344CB8AC3E}">
        <p14:creationId xmlns:p14="http://schemas.microsoft.com/office/powerpoint/2010/main" val="869922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Unlimited useful life … culture (part of goodwill) … only record good will if entire business is purchased…. In other cases, goodwill is hard to value. </a:t>
            </a:r>
          </a:p>
        </p:txBody>
      </p:sp>
      <p:sp>
        <p:nvSpPr>
          <p:cNvPr id="4" name="Slide Number Placeholder 3"/>
          <p:cNvSpPr>
            <a:spLocks noGrp="1"/>
          </p:cNvSpPr>
          <p:nvPr>
            <p:ph type="sldNum" sz="quarter" idx="5"/>
          </p:nvPr>
        </p:nvSpPr>
        <p:spPr/>
        <p:txBody>
          <a:bodyPr/>
          <a:lstStyle/>
          <a:p>
            <a:fld id="{688C51AE-C483-2D4F-8F27-8D6A8821F4E1}" type="slidenum">
              <a:rPr lang="en-US" smtClean="0"/>
              <a:t>11</a:t>
            </a:fld>
            <a:endParaRPr lang="en-US" dirty="0"/>
          </a:p>
        </p:txBody>
      </p:sp>
    </p:spTree>
    <p:extLst>
      <p:ext uri="{BB962C8B-B14F-4D97-AF65-F5344CB8AC3E}">
        <p14:creationId xmlns:p14="http://schemas.microsoft.com/office/powerpoint/2010/main" val="2990719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top">
    <p:spTree>
      <p:nvGrpSpPr>
        <p:cNvPr id="1" name=""/>
        <p:cNvGrpSpPr/>
        <p:nvPr/>
      </p:nvGrpSpPr>
      <p:grpSpPr>
        <a:xfrm>
          <a:off x="0" y="0"/>
          <a:ext cx="0" cy="0"/>
          <a:chOff x="0" y="0"/>
          <a:chExt cx="0" cy="0"/>
        </a:xfrm>
      </p:grpSpPr>
      <p:sp>
        <p:nvSpPr>
          <p:cNvPr id="2" name="Title "/>
          <p:cNvSpPr>
            <a:spLocks noGrp="1"/>
          </p:cNvSpPr>
          <p:nvPr>
            <p:ph type="ctrTitle" hasCustomPrompt="1"/>
          </p:nvPr>
        </p:nvSpPr>
        <p:spPr>
          <a:xfrm>
            <a:off x="332509" y="464185"/>
            <a:ext cx="8470670" cy="1066801"/>
          </a:xfrm>
          <a:prstGeom prst="rect">
            <a:avLst/>
          </a:prstGeom>
        </p:spPr>
        <p:txBody>
          <a:bodyPr anchor="t">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5" name="Edition">
            <a:extLst>
              <a:ext uri="{FF2B5EF4-FFF2-40B4-BE49-F238E27FC236}">
                <a16:creationId xmlns:a16="http://schemas.microsoft.com/office/drawing/2014/main" id="{B16BE010-E2AD-8943-AA26-A3BD45390A63}"/>
              </a:ext>
            </a:extLst>
          </p:cNvPr>
          <p:cNvSpPr>
            <a:spLocks noGrp="1"/>
          </p:cNvSpPr>
          <p:nvPr>
            <p:ph sz="quarter" idx="24" hasCustomPrompt="1"/>
          </p:nvPr>
        </p:nvSpPr>
        <p:spPr>
          <a:xfrm>
            <a:off x="331788" y="1414249"/>
            <a:ext cx="8470900" cy="603504"/>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stStyle>
          <a:p>
            <a:pPr lvl="0"/>
            <a:r>
              <a:rPr lang="en-US" dirty="0"/>
              <a:t>Third Edition</a:t>
            </a:r>
          </a:p>
        </p:txBody>
      </p:sp>
      <p:sp>
        <p:nvSpPr>
          <p:cNvPr id="7" name="Author">
            <a:extLst>
              <a:ext uri="{FF2B5EF4-FFF2-40B4-BE49-F238E27FC236}">
                <a16:creationId xmlns:a16="http://schemas.microsoft.com/office/drawing/2014/main" id="{D071BBAD-F08D-AA46-8DDD-B137F9C0B7FA}"/>
              </a:ext>
            </a:extLst>
          </p:cNvPr>
          <p:cNvSpPr>
            <a:spLocks noGrp="1"/>
          </p:cNvSpPr>
          <p:nvPr>
            <p:ph sz="quarter" idx="25" hasCustomPrompt="1"/>
          </p:nvPr>
        </p:nvSpPr>
        <p:spPr>
          <a:xfrm>
            <a:off x="331788" y="2234394"/>
            <a:ext cx="8470900" cy="668222"/>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4" name="CN">
            <a:extLst>
              <a:ext uri="{FF2B5EF4-FFF2-40B4-BE49-F238E27FC236}">
                <a16:creationId xmlns:a16="http://schemas.microsoft.com/office/drawing/2014/main" id="{7D7AAD37-2105-EA4E-810B-DEF0E8A3B04B}"/>
              </a:ext>
            </a:extLst>
          </p:cNvPr>
          <p:cNvSpPr>
            <a:spLocks noGrp="1"/>
          </p:cNvSpPr>
          <p:nvPr>
            <p:ph sz="quarter" idx="26" hasCustomPrompt="1"/>
          </p:nvPr>
        </p:nvSpPr>
        <p:spPr>
          <a:xfrm>
            <a:off x="331788" y="3909878"/>
            <a:ext cx="8470900" cy="533400"/>
          </a:xfrm>
          <a:prstGeom prst="rect">
            <a:avLst/>
          </a:prstGeom>
        </p:spPr>
        <p:txBody>
          <a:bodyPr>
            <a:noAutofit/>
          </a:bodyPr>
          <a:lstStyle>
            <a:lvl1pPr marL="0" indent="0" algn="ctr">
              <a:buNone/>
              <a:defRPr sz="2300" b="1" i="0" spc="450">
                <a:solidFill>
                  <a:schemeClr val="accent2"/>
                </a:solidFill>
                <a:latin typeface="Calibri" panose="020F0502020204030204" pitchFamily="34" charset="0"/>
                <a:cs typeface="Calibri" panose="020F0502020204030204" pitchFamily="34" charset="0"/>
              </a:defRPr>
            </a:lvl1pPr>
          </a:lstStyle>
          <a:p>
            <a:pPr lvl="0"/>
            <a:r>
              <a:rPr lang="en-US" dirty="0"/>
              <a:t>CHAPTER 1</a:t>
            </a:r>
          </a:p>
        </p:txBody>
      </p:sp>
      <p:sp>
        <p:nvSpPr>
          <p:cNvPr id="3" name="CT"/>
          <p:cNvSpPr>
            <a:spLocks noGrp="1"/>
          </p:cNvSpPr>
          <p:nvPr>
            <p:ph type="subTitle" idx="1" hasCustomPrompt="1"/>
          </p:nvPr>
        </p:nvSpPr>
        <p:spPr>
          <a:xfrm>
            <a:off x="332509" y="4226859"/>
            <a:ext cx="8470670" cy="1367117"/>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Chapter Title</a:t>
            </a:r>
          </a:p>
        </p:txBody>
      </p:sp>
      <p:pic>
        <p:nvPicPr>
          <p:cNvPr id="6" name="Logo" descr="Wiley logo">
            <a:extLst>
              <a:ext uri="{FF2B5EF4-FFF2-40B4-BE49-F238E27FC236}">
                <a16:creationId xmlns:a16="http://schemas.microsoft.com/office/drawing/2014/main" id="{076F5C57-EF05-B54E-BD97-6E0EACCBC874}"/>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18" name="Invisible animation alert">
            <a:extLst>
              <a:ext uri="{FF2B5EF4-FFF2-40B4-BE49-F238E27FC236}">
                <a16:creationId xmlns:a16="http://schemas.microsoft.com/office/drawing/2014/main" id="{701DEE96-975A-2A49-BF22-625374CB4B0A}"/>
              </a:ext>
            </a:extLst>
          </p:cNvPr>
          <p:cNvSpPr>
            <a:spLocks noGrp="1"/>
          </p:cNvSpPr>
          <p:nvPr>
            <p:ph sz="quarter" idx="28" hasCustomPrompt="1"/>
          </p:nvPr>
        </p:nvSpPr>
        <p:spPr>
          <a:xfrm>
            <a:off x="1104274" y="5902292"/>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0" name="Decorative">
            <a:extLst>
              <a:ext uri="{FF2B5EF4-FFF2-40B4-BE49-F238E27FC236}">
                <a16:creationId xmlns:a16="http://schemas.microsoft.com/office/drawing/2014/main" id="{03EE7FB3-778B-8D48-B422-96226F5FE35E}"/>
              </a:ext>
              <a:ext uri="{C183D7F6-B498-43B3-948B-1728B52AA6E4}">
                <adec:decorative xmlns:adec="http://schemas.microsoft.com/office/drawing/2017/decorative" val="1"/>
              </a:ext>
            </a:extLst>
          </p:cNvPr>
          <p:cNvGrpSpPr/>
          <p:nvPr userDrawn="1"/>
        </p:nvGrpSpPr>
        <p:grpSpPr>
          <a:xfrm>
            <a:off x="0" y="3081528"/>
            <a:ext cx="9144000" cy="347472"/>
            <a:chOff x="0" y="3089817"/>
            <a:chExt cx="12192000" cy="347472"/>
          </a:xfrm>
        </p:grpSpPr>
        <p:sp>
          <p:nvSpPr>
            <p:cNvPr id="12" name="Rectangle">
              <a:extLst>
                <a:ext uri="{FF2B5EF4-FFF2-40B4-BE49-F238E27FC236}">
                  <a16:creationId xmlns:a16="http://schemas.microsoft.com/office/drawing/2014/main" id="{2A78E3D0-E07D-7E4F-92F5-2C47C124D0A7}"/>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a:extLst>
                <a:ext uri="{FF2B5EF4-FFF2-40B4-BE49-F238E27FC236}">
                  <a16:creationId xmlns:a16="http://schemas.microsoft.com/office/drawing/2014/main" id="{CA4B4EE4-0763-C24B-BE56-9BEDAE60F35A}"/>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8C5FBFDD-ED67-F54F-8ACE-25B8836B078A}"/>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8" name="Content Placeholder 7">
            <a:extLst>
              <a:ext uri="{FF2B5EF4-FFF2-40B4-BE49-F238E27FC236}">
                <a16:creationId xmlns:a16="http://schemas.microsoft.com/office/drawing/2014/main" id="{40FC85D4-D1C1-4949-8EB6-FD89BE1E8441}"/>
              </a:ext>
            </a:extLst>
          </p:cNvPr>
          <p:cNvSpPr>
            <a:spLocks noGrp="1"/>
          </p:cNvSpPr>
          <p:nvPr>
            <p:ph sz="quarter" idx="29"/>
          </p:nvPr>
        </p:nvSpPr>
        <p:spPr>
          <a:xfrm>
            <a:off x="1936935" y="6488420"/>
            <a:ext cx="5575487" cy="239504"/>
          </a:xfrm>
        </p:spPr>
        <p:txBody>
          <a:bodyPr anchor="ctr">
            <a:noAutofit/>
          </a:bodyPr>
          <a:lstStyle>
            <a:lvl1pPr marL="0" indent="0" algn="ctr">
              <a:buNone/>
              <a:defRPr sz="2000"/>
            </a:lvl1pPr>
          </a:lstStyle>
          <a:p>
            <a:pPr lvl="0"/>
            <a:endParaRPr lang="en-IN" dirty="0"/>
          </a:p>
        </p:txBody>
      </p:sp>
    </p:spTree>
    <p:extLst>
      <p:ext uri="{BB962C8B-B14F-4D97-AF65-F5344CB8AC3E}">
        <p14:creationId xmlns:p14="http://schemas.microsoft.com/office/powerpoint/2010/main" val="157647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lus 2 columns in boxe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B3636F-78D9-9148-B35D-52D7D42EA7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0" name="Content Placeholder 1">
            <a:extLst>
              <a:ext uri="{FF2B5EF4-FFF2-40B4-BE49-F238E27FC236}">
                <a16:creationId xmlns:a16="http://schemas.microsoft.com/office/drawing/2014/main" id="{4C9ADD40-E72D-754E-8872-0700492B3236}"/>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12" name="Content Placeholder 2">
            <a:extLst>
              <a:ext uri="{FF2B5EF4-FFF2-40B4-BE49-F238E27FC236}">
                <a16:creationId xmlns:a16="http://schemas.microsoft.com/office/drawing/2014/main" id="{1FE47AB5-328A-AF4D-81CF-19E66E998930}"/>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5" name="LON">
            <a:extLst>
              <a:ext uri="{FF2B5EF4-FFF2-40B4-BE49-F238E27FC236}">
                <a16:creationId xmlns:a16="http://schemas.microsoft.com/office/drawing/2014/main" id="{A725B5C3-1318-4741-974D-0B7CF616151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A6C7F85B-BC4F-4CCD-AD82-0D58D65FC83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636685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3AFB408D-6820-9042-9000-649FF974466C}"/>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602FBEB7-44EC-2D40-9945-803059A4C6EA}"/>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9F8BF1B7-F842-E74B-B834-BDC9C251578B}"/>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6" name="LON">
            <a:extLst>
              <a:ext uri="{FF2B5EF4-FFF2-40B4-BE49-F238E27FC236}">
                <a16:creationId xmlns:a16="http://schemas.microsoft.com/office/drawing/2014/main" id="{7DCFB52C-D625-D243-8958-45EDAF5BFF9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FB31B359-E2E9-4CDD-952C-F12124C42E10}"/>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594497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lus 4 Content Holder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40BF27C0-B6AB-BD4B-AABA-D3C2A2B71E1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ntent Placeholder 1">
            <a:extLst>
              <a:ext uri="{FF2B5EF4-FFF2-40B4-BE49-F238E27FC236}">
                <a16:creationId xmlns:a16="http://schemas.microsoft.com/office/drawing/2014/main" id="{54E2AA6A-8EB2-6844-839C-FC05A2A7CF26}"/>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0" name="Content Placeholder 2">
            <a:extLst>
              <a:ext uri="{FF2B5EF4-FFF2-40B4-BE49-F238E27FC236}">
                <a16:creationId xmlns:a16="http://schemas.microsoft.com/office/drawing/2014/main" id="{970A9D46-13B8-A449-861A-D9A62A3EB8B4}"/>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8" name="Content Placeholder 3">
            <a:extLst>
              <a:ext uri="{FF2B5EF4-FFF2-40B4-BE49-F238E27FC236}">
                <a16:creationId xmlns:a16="http://schemas.microsoft.com/office/drawing/2014/main" id="{95D5F048-83BA-BD49-94A8-0FBCAFBFC889}"/>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2" name="Content Placeholder 4">
            <a:extLst>
              <a:ext uri="{FF2B5EF4-FFF2-40B4-BE49-F238E27FC236}">
                <a16:creationId xmlns:a16="http://schemas.microsoft.com/office/drawing/2014/main" id="{2AE4F9B1-309D-3D41-90C3-2C1290FCB673}"/>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Tree>
    <p:extLst>
      <p:ext uri="{BB962C8B-B14F-4D97-AF65-F5344CB8AC3E}">
        <p14:creationId xmlns:p14="http://schemas.microsoft.com/office/powerpoint/2010/main" val="3712043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lus 4 Content Holder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4290BFF-2C6A-D547-A81E-0388CF5245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A61BB724-08A0-CA4B-86A7-9CD3F1CBDBBA}"/>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CC954E9B-6B7D-9943-93F9-F54702C2DB03}"/>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6" name="Content Placeholder 3">
            <a:extLst>
              <a:ext uri="{FF2B5EF4-FFF2-40B4-BE49-F238E27FC236}">
                <a16:creationId xmlns:a16="http://schemas.microsoft.com/office/drawing/2014/main" id="{F8777C0D-2E2E-C04D-9E08-C88A9C06FE34}"/>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7" name="Content Placeholder 4">
            <a:extLst>
              <a:ext uri="{FF2B5EF4-FFF2-40B4-BE49-F238E27FC236}">
                <a16:creationId xmlns:a16="http://schemas.microsoft.com/office/drawing/2014/main" id="{C50F43EC-4CB6-6B43-B882-87CAEAB1725D}"/>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
        <p:nvSpPr>
          <p:cNvPr id="8" name="LON">
            <a:extLst>
              <a:ext uri="{FF2B5EF4-FFF2-40B4-BE49-F238E27FC236}">
                <a16:creationId xmlns:a16="http://schemas.microsoft.com/office/drawing/2014/main" id="{69F1331E-9F95-5949-BE4C-14B3D76FECD3}"/>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A9D7B1E-2FA8-4BAB-A79F-AB4447329975}"/>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1642098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5E1C3346-7CF8-9B4A-BD6A-35B50027FBA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97308A14-A585-5B40-9D6D-D56F7011C2ED}"/>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8" name="Content Placeholder 1">
            <a:extLst>
              <a:ext uri="{FF2B5EF4-FFF2-40B4-BE49-F238E27FC236}">
                <a16:creationId xmlns:a16="http://schemas.microsoft.com/office/drawing/2014/main" id="{0512377D-40A5-2A46-B3E4-9DC9B8BA6CFD}"/>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614C6823-B099-6346-9F11-9BBB713BD4E8}"/>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12" name="Content Placeholder 2">
            <a:extLst>
              <a:ext uri="{FF2B5EF4-FFF2-40B4-BE49-F238E27FC236}">
                <a16:creationId xmlns:a16="http://schemas.microsoft.com/office/drawing/2014/main" id="{A6C6AE8D-5CA0-2A41-A8AB-AE2009CA9559}"/>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7" name="LON">
            <a:extLst>
              <a:ext uri="{FF2B5EF4-FFF2-40B4-BE49-F238E27FC236}">
                <a16:creationId xmlns:a16="http://schemas.microsoft.com/office/drawing/2014/main" id="{34CE8F77-32D2-4B7F-99F2-CDA7191C55FF}"/>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9" name="Slide Number Placeholder 5">
            <a:extLst>
              <a:ext uri="{FF2B5EF4-FFF2-40B4-BE49-F238E27FC236}">
                <a16:creationId xmlns:a16="http://schemas.microsoft.com/office/drawing/2014/main" id="{7B021B92-08B3-4D93-8BD4-054764C7BB2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89151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FDD509C-8B93-D544-88C0-7CD6884F24A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04A8AB45-DE11-9D47-9A87-DE01CC6C7A94}"/>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5" name="Content Placeholder 1">
            <a:extLst>
              <a:ext uri="{FF2B5EF4-FFF2-40B4-BE49-F238E27FC236}">
                <a16:creationId xmlns:a16="http://schemas.microsoft.com/office/drawing/2014/main" id="{3638B8CA-8FB4-124A-B747-BFC3A8F99C57}"/>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89A878F9-05D5-F440-A197-801316926493}"/>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7" name="Content Placeholder 2">
            <a:extLst>
              <a:ext uri="{FF2B5EF4-FFF2-40B4-BE49-F238E27FC236}">
                <a16:creationId xmlns:a16="http://schemas.microsoft.com/office/drawing/2014/main" id="{7A848487-A351-BA43-B5FD-CEE81DF8C694}"/>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LON">
            <a:extLst>
              <a:ext uri="{FF2B5EF4-FFF2-40B4-BE49-F238E27FC236}">
                <a16:creationId xmlns:a16="http://schemas.microsoft.com/office/drawing/2014/main" id="{34E5444F-F94C-9E41-8173-33D4D5358C79}"/>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9498382-9665-4F29-B1AC-8AAC72ADA96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34E28E0D-3E94-4B34-BC41-AD8EA7D91AB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36843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p:spTree>
      <p:nvGrpSpPr>
        <p:cNvPr id="1" name=""/>
        <p:cNvGrpSpPr/>
        <p:nvPr/>
      </p:nvGrpSpPr>
      <p:grpSpPr>
        <a:xfrm>
          <a:off x="0" y="0"/>
          <a:ext cx="0" cy="0"/>
          <a:chOff x="0" y="0"/>
          <a:chExt cx="0" cy="0"/>
        </a:xfrm>
      </p:grpSpPr>
      <p:sp>
        <p:nvSpPr>
          <p:cNvPr id="20" name="Title">
            <a:extLst>
              <a:ext uri="{FF2B5EF4-FFF2-40B4-BE49-F238E27FC236}">
                <a16:creationId xmlns:a16="http://schemas.microsoft.com/office/drawing/2014/main" id="{1076D4CD-F0B4-124B-8113-705D33B57F73}"/>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3D0BA947-0F36-8349-A4BA-26245B77CD19}"/>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8" name="Content Placeholder 1">
            <a:extLst>
              <a:ext uri="{FF2B5EF4-FFF2-40B4-BE49-F238E27FC236}">
                <a16:creationId xmlns:a16="http://schemas.microsoft.com/office/drawing/2014/main" id="{C173C378-6271-D743-A776-6409A7FA9342}"/>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37B3B6E1-C965-334A-BD53-424487E73D7D}"/>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3" name="Content Placeholder 2">
            <a:extLst>
              <a:ext uri="{FF2B5EF4-FFF2-40B4-BE49-F238E27FC236}">
                <a16:creationId xmlns:a16="http://schemas.microsoft.com/office/drawing/2014/main" id="{EDA96C3C-B9CF-8B41-81EB-3C25817BE3D9}"/>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5" name="Column head 3">
            <a:extLst>
              <a:ext uri="{FF2B5EF4-FFF2-40B4-BE49-F238E27FC236}">
                <a16:creationId xmlns:a16="http://schemas.microsoft.com/office/drawing/2014/main" id="{72104B81-5D72-D246-8705-46A764C52741}"/>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7" name="Content Placeholder 3">
            <a:extLst>
              <a:ext uri="{FF2B5EF4-FFF2-40B4-BE49-F238E27FC236}">
                <a16:creationId xmlns:a16="http://schemas.microsoft.com/office/drawing/2014/main" id="{20ADF7F0-1D6C-6C49-BD92-8365B898E53C}"/>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9" name="Slide Number Placeholder 5">
            <a:extLst>
              <a:ext uri="{FF2B5EF4-FFF2-40B4-BE49-F238E27FC236}">
                <a16:creationId xmlns:a16="http://schemas.microsoft.com/office/drawing/2014/main" id="{E40F790B-18CE-4624-9ACC-9202277A04A1}"/>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12" name="TextBox 11">
            <a:extLst>
              <a:ext uri="{FF2B5EF4-FFF2-40B4-BE49-F238E27FC236}">
                <a16:creationId xmlns:a16="http://schemas.microsoft.com/office/drawing/2014/main" id="{090106A6-B577-4BFF-84FA-590A86497F9F}"/>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8" name="LON">
            <a:extLst>
              <a:ext uri="{FF2B5EF4-FFF2-40B4-BE49-F238E27FC236}">
                <a16:creationId xmlns:a16="http://schemas.microsoft.com/office/drawing/2014/main" id="{E4F5BB76-FEF2-43FA-9B24-0808D16A7D6C}"/>
              </a:ext>
            </a:extLst>
          </p:cNvPr>
          <p:cNvSpPr>
            <a:spLocks noGrp="1"/>
          </p:cNvSpPr>
          <p:nvPr>
            <p:ph sz="quarter" idx="24"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Tree>
    <p:extLst>
      <p:ext uri="{BB962C8B-B14F-4D97-AF65-F5344CB8AC3E}">
        <p14:creationId xmlns:p14="http://schemas.microsoft.com/office/powerpoint/2010/main" val="3289958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C2D902C-F7C9-9440-939D-D84A4F9609C9}"/>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4B0A01FF-A48B-6A48-BC18-7D841F6DB0DE}"/>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5" name="Content Placeholder 1">
            <a:extLst>
              <a:ext uri="{FF2B5EF4-FFF2-40B4-BE49-F238E27FC236}">
                <a16:creationId xmlns:a16="http://schemas.microsoft.com/office/drawing/2014/main" id="{31840C35-E932-D64D-BA71-52B92790B46D}"/>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5371FDD0-8EDD-5440-B66F-B0A5309AF881}"/>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7" name="Content Placeholder 2">
            <a:extLst>
              <a:ext uri="{FF2B5EF4-FFF2-40B4-BE49-F238E27FC236}">
                <a16:creationId xmlns:a16="http://schemas.microsoft.com/office/drawing/2014/main" id="{CA1520A6-1299-6A49-9EFD-A4F91B187A2C}"/>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Column head 3">
            <a:extLst>
              <a:ext uri="{FF2B5EF4-FFF2-40B4-BE49-F238E27FC236}">
                <a16:creationId xmlns:a16="http://schemas.microsoft.com/office/drawing/2014/main" id="{12B5E08D-BE68-7B40-A805-F20B8744BF3B}"/>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9" name="Content Placeholder 3">
            <a:extLst>
              <a:ext uri="{FF2B5EF4-FFF2-40B4-BE49-F238E27FC236}">
                <a16:creationId xmlns:a16="http://schemas.microsoft.com/office/drawing/2014/main" id="{B0F303C0-853B-7547-BA06-107EE6C8AD4F}"/>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LON">
            <a:extLst>
              <a:ext uri="{FF2B5EF4-FFF2-40B4-BE49-F238E27FC236}">
                <a16:creationId xmlns:a16="http://schemas.microsoft.com/office/drawing/2014/main" id="{F6284ABA-7D4B-8C45-8812-6CB27464D04D}"/>
              </a:ext>
            </a:extLst>
          </p:cNvPr>
          <p:cNvSpPr>
            <a:spLocks noGrp="1"/>
          </p:cNvSpPr>
          <p:nvPr>
            <p:ph sz="quarter" idx="18"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1" name="TextBox 10">
            <a:extLst>
              <a:ext uri="{FF2B5EF4-FFF2-40B4-BE49-F238E27FC236}">
                <a16:creationId xmlns:a16="http://schemas.microsoft.com/office/drawing/2014/main" id="{0A72AF82-68ED-4D25-A86B-F83CE9152C5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2" name="Slide Number Placeholder 5">
            <a:extLst>
              <a:ext uri="{FF2B5EF4-FFF2-40B4-BE49-F238E27FC236}">
                <a16:creationId xmlns:a16="http://schemas.microsoft.com/office/drawing/2014/main" id="{34FDEF95-B78C-4243-96CC-E6AC650BB2A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82429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lus Multiple Content ">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DE690358-CC3E-564C-966E-C1C7CED8699F}"/>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6" name="Content Placeholder 1">
            <a:extLst>
              <a:ext uri="{FF2B5EF4-FFF2-40B4-BE49-F238E27FC236}">
                <a16:creationId xmlns:a16="http://schemas.microsoft.com/office/drawing/2014/main" id="{92DBC287-7A50-404F-B583-851D0F7791CC}"/>
              </a:ext>
            </a:extLst>
          </p:cNvPr>
          <p:cNvSpPr>
            <a:spLocks noGrp="1"/>
          </p:cNvSpPr>
          <p:nvPr>
            <p:ph sz="quarter" idx="12" hasCustomPrompt="1"/>
          </p:nvPr>
        </p:nvSpPr>
        <p:spPr>
          <a:xfrm>
            <a:off x="567468" y="2048945"/>
            <a:ext cx="3500717" cy="2056865"/>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Font typeface="Wingdings" panose="05000000000000000000" pitchFamily="2" charset="2"/>
              <a:buChar char="§"/>
              <a:defRPr sz="2600"/>
            </a:lvl2pPr>
          </a:lstStyle>
          <a:p>
            <a:pPr lvl="0"/>
            <a:r>
              <a:rPr lang="en-US" dirty="0"/>
              <a:t>Object</a:t>
            </a:r>
          </a:p>
          <a:p>
            <a:pPr lvl="1"/>
            <a:endParaRPr lang="en-US" dirty="0"/>
          </a:p>
        </p:txBody>
      </p:sp>
      <p:sp>
        <p:nvSpPr>
          <p:cNvPr id="8" name="Content Placeholder 2">
            <a:extLst>
              <a:ext uri="{FF2B5EF4-FFF2-40B4-BE49-F238E27FC236}">
                <a16:creationId xmlns:a16="http://schemas.microsoft.com/office/drawing/2014/main" id="{292F575A-DA58-CD47-B145-2EEC4D32E7E8}"/>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3">
            <a:extLst>
              <a:ext uri="{FF2B5EF4-FFF2-40B4-BE49-F238E27FC236}">
                <a16:creationId xmlns:a16="http://schemas.microsoft.com/office/drawing/2014/main" id="{9C05BB7B-AB59-DE4D-A944-5504896DE205}"/>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4">
            <a:extLst>
              <a:ext uri="{FF2B5EF4-FFF2-40B4-BE49-F238E27FC236}">
                <a16:creationId xmlns:a16="http://schemas.microsoft.com/office/drawing/2014/main" id="{7829821A-510E-FD4B-AD62-D4518384985E}"/>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4" name="Content Placeholder 5">
            <a:extLst>
              <a:ext uri="{FF2B5EF4-FFF2-40B4-BE49-F238E27FC236}">
                <a16:creationId xmlns:a16="http://schemas.microsoft.com/office/drawing/2014/main" id="{78767F66-B6AE-AE4C-B489-36009A75C90F}"/>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7" name="Content Placeholder 6">
            <a:extLst>
              <a:ext uri="{FF2B5EF4-FFF2-40B4-BE49-F238E27FC236}">
                <a16:creationId xmlns:a16="http://schemas.microsoft.com/office/drawing/2014/main" id="{37C2D694-2FFF-2543-8703-9D9C5F93E583}"/>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9" name="Content Placeholder 7">
            <a:extLst>
              <a:ext uri="{FF2B5EF4-FFF2-40B4-BE49-F238E27FC236}">
                <a16:creationId xmlns:a16="http://schemas.microsoft.com/office/drawing/2014/main" id="{57FDF21A-AF40-6547-AB06-C387DAE39182}"/>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1" name="Content Placeholder 8">
            <a:extLst>
              <a:ext uri="{FF2B5EF4-FFF2-40B4-BE49-F238E27FC236}">
                <a16:creationId xmlns:a16="http://schemas.microsoft.com/office/drawing/2014/main" id="{1058EE27-F947-8A41-AC83-223A6236295B}"/>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3" name="Content Placeholder 9">
            <a:extLst>
              <a:ext uri="{FF2B5EF4-FFF2-40B4-BE49-F238E27FC236}">
                <a16:creationId xmlns:a16="http://schemas.microsoft.com/office/drawing/2014/main" id="{59E26C59-6E0D-AB44-A5BE-2FF4A9BE7E10}"/>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25" name="Content Placeholder 10">
            <a:extLst>
              <a:ext uri="{FF2B5EF4-FFF2-40B4-BE49-F238E27FC236}">
                <a16:creationId xmlns:a16="http://schemas.microsoft.com/office/drawing/2014/main" id="{EF0222B6-9957-6D47-B5D6-C0B5F4719587}"/>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5" name="TextBox 14">
            <a:extLst>
              <a:ext uri="{FF2B5EF4-FFF2-40B4-BE49-F238E27FC236}">
                <a16:creationId xmlns:a16="http://schemas.microsoft.com/office/drawing/2014/main" id="{D768CFE9-4328-4787-B0E8-5FF15083795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007EE89D-4DE0-47D0-87C8-688989504A2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3" name="Content Placeholder 2">
            <a:extLst>
              <a:ext uri="{FF2B5EF4-FFF2-40B4-BE49-F238E27FC236}">
                <a16:creationId xmlns:a16="http://schemas.microsoft.com/office/drawing/2014/main" id="{86CA27CE-D6C3-4EEB-9001-18901536D94D}"/>
              </a:ext>
            </a:extLst>
          </p:cNvPr>
          <p:cNvSpPr>
            <a:spLocks noGrp="1"/>
          </p:cNvSpPr>
          <p:nvPr>
            <p:ph sz="quarter" idx="23"/>
          </p:nvPr>
        </p:nvSpPr>
        <p:spPr>
          <a:xfrm>
            <a:off x="8734266" y="4105810"/>
            <a:ext cx="904020" cy="14652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 name="Content Placeholder 10">
            <a:extLst>
              <a:ext uri="{FF2B5EF4-FFF2-40B4-BE49-F238E27FC236}">
                <a16:creationId xmlns:a16="http://schemas.microsoft.com/office/drawing/2014/main" id="{297197C5-6FA1-9C45-36E8-5955FF99689F}"/>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4158608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lus Multiple Content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D6E398D-3129-0449-B2FB-A6A4CCA4C1A4}"/>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4" name="Content Placeholder 1">
            <a:extLst>
              <a:ext uri="{FF2B5EF4-FFF2-40B4-BE49-F238E27FC236}">
                <a16:creationId xmlns:a16="http://schemas.microsoft.com/office/drawing/2014/main" id="{136D1C9A-76C2-9744-910E-29C1A9984DF8}"/>
              </a:ext>
            </a:extLst>
          </p:cNvPr>
          <p:cNvSpPr>
            <a:spLocks noGrp="1"/>
          </p:cNvSpPr>
          <p:nvPr>
            <p:ph sz="quarter" idx="12" hasCustomPrompt="1"/>
          </p:nvPr>
        </p:nvSpPr>
        <p:spPr>
          <a:xfrm>
            <a:off x="567468"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5" name="Content Placeholder 2">
            <a:extLst>
              <a:ext uri="{FF2B5EF4-FFF2-40B4-BE49-F238E27FC236}">
                <a16:creationId xmlns:a16="http://schemas.microsoft.com/office/drawing/2014/main" id="{3EAAB49E-29C7-254B-959D-DD70B6EF767B}"/>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6" name="Content Placeholder 3">
            <a:extLst>
              <a:ext uri="{FF2B5EF4-FFF2-40B4-BE49-F238E27FC236}">
                <a16:creationId xmlns:a16="http://schemas.microsoft.com/office/drawing/2014/main" id="{82AB166E-28C2-7047-9713-7D034F50D03D}"/>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7" name="Content Placeholder 4">
            <a:extLst>
              <a:ext uri="{FF2B5EF4-FFF2-40B4-BE49-F238E27FC236}">
                <a16:creationId xmlns:a16="http://schemas.microsoft.com/office/drawing/2014/main" id="{98A4D256-B5AF-FF4C-AC0B-526E40A60193}"/>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8" name="Content Placeholder 5">
            <a:extLst>
              <a:ext uri="{FF2B5EF4-FFF2-40B4-BE49-F238E27FC236}">
                <a16:creationId xmlns:a16="http://schemas.microsoft.com/office/drawing/2014/main" id="{68AD2C22-047C-6249-858D-098EEC0D53E0}"/>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9" name="Content Placeholder 6">
            <a:extLst>
              <a:ext uri="{FF2B5EF4-FFF2-40B4-BE49-F238E27FC236}">
                <a16:creationId xmlns:a16="http://schemas.microsoft.com/office/drawing/2014/main" id="{A739E962-1130-9749-ABD5-213A7E47522A}"/>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7">
            <a:extLst>
              <a:ext uri="{FF2B5EF4-FFF2-40B4-BE49-F238E27FC236}">
                <a16:creationId xmlns:a16="http://schemas.microsoft.com/office/drawing/2014/main" id="{4A53092C-2D37-1D45-B69F-2202835431B6}"/>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1" name="Content Placeholder 8">
            <a:extLst>
              <a:ext uri="{FF2B5EF4-FFF2-40B4-BE49-F238E27FC236}">
                <a16:creationId xmlns:a16="http://schemas.microsoft.com/office/drawing/2014/main" id="{9C1DE770-7F00-0E48-988B-9BE952F2C70E}"/>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9">
            <a:extLst>
              <a:ext uri="{FF2B5EF4-FFF2-40B4-BE49-F238E27FC236}">
                <a16:creationId xmlns:a16="http://schemas.microsoft.com/office/drawing/2014/main" id="{90D86BCA-285A-FA45-A956-A1ADB4CFBBEA}"/>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13" name="Content Placeholder 10">
            <a:extLst>
              <a:ext uri="{FF2B5EF4-FFF2-40B4-BE49-F238E27FC236}">
                <a16:creationId xmlns:a16="http://schemas.microsoft.com/office/drawing/2014/main" id="{CADF4259-D095-6B45-B487-51FF116AB723}"/>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4" name="TextBox 13">
            <a:extLst>
              <a:ext uri="{FF2B5EF4-FFF2-40B4-BE49-F238E27FC236}">
                <a16:creationId xmlns:a16="http://schemas.microsoft.com/office/drawing/2014/main" id="{AC25FBA0-3C4F-4F80-9131-024518E4BC4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4E2824FA-EF58-467D-A01A-4F767F9A4F5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2" name="Content Placeholder 10">
            <a:extLst>
              <a:ext uri="{FF2B5EF4-FFF2-40B4-BE49-F238E27FC236}">
                <a16:creationId xmlns:a16="http://schemas.microsoft.com/office/drawing/2014/main" id="{A9959C09-06B5-24BD-C9B7-E150F33A8007}"/>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275771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4F7FD46-EC67-CB42-BDEB-4574D2915560}"/>
              </a:ext>
            </a:extLst>
          </p:cNvPr>
          <p:cNvSpPr>
            <a:spLocks noGrp="1"/>
          </p:cNvSpPr>
          <p:nvPr>
            <p:ph type="title" hasCustomPrompt="1"/>
          </p:nvPr>
        </p:nvSpPr>
        <p:spPr>
          <a:xfrm>
            <a:off x="332020" y="3239350"/>
            <a:ext cx="8470670" cy="1792150"/>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4" name="Edition">
            <a:extLst>
              <a:ext uri="{FF2B5EF4-FFF2-40B4-BE49-F238E27FC236}">
                <a16:creationId xmlns:a16="http://schemas.microsoft.com/office/drawing/2014/main" id="{B1132A1D-83C2-484F-8B2B-0AE9CDFA7CE4}"/>
              </a:ext>
            </a:extLst>
          </p:cNvPr>
          <p:cNvSpPr>
            <a:spLocks noGrp="1"/>
          </p:cNvSpPr>
          <p:nvPr>
            <p:ph sz="quarter" idx="26" hasCustomPrompt="1"/>
          </p:nvPr>
        </p:nvSpPr>
        <p:spPr>
          <a:xfrm>
            <a:off x="331788" y="4599978"/>
            <a:ext cx="8470900" cy="606829"/>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4" name="CN">
            <a:extLst>
              <a:ext uri="{FF2B5EF4-FFF2-40B4-BE49-F238E27FC236}">
                <a16:creationId xmlns:a16="http://schemas.microsoft.com/office/drawing/2014/main" id="{D25FCFE5-AC52-324F-B495-E1961647D016}"/>
              </a:ext>
            </a:extLst>
          </p:cNvPr>
          <p:cNvSpPr>
            <a:spLocks noGrp="1"/>
          </p:cNvSpPr>
          <p:nvPr>
            <p:ph sz="quarter" idx="24" hasCustomPrompt="1"/>
          </p:nvPr>
        </p:nvSpPr>
        <p:spPr>
          <a:xfrm>
            <a:off x="331788" y="469543"/>
            <a:ext cx="8470900" cy="492622"/>
          </a:xfrm>
          <a:prstGeom prst="rect">
            <a:avLst/>
          </a:prstGeom>
        </p:spPr>
        <p:txBody>
          <a:bodyPr>
            <a:noAutofit/>
          </a:bodyPr>
          <a:lstStyle>
            <a:lvl1pPr marL="0" indent="0" algn="ctr">
              <a:buNone/>
              <a:defRPr sz="2300" b="1" spc="450">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2" name="CT">
            <a:extLst>
              <a:ext uri="{FF2B5EF4-FFF2-40B4-BE49-F238E27FC236}">
                <a16:creationId xmlns:a16="http://schemas.microsoft.com/office/drawing/2014/main" id="{F735601A-B5EA-F54B-BA38-DCB45C4A1328}"/>
              </a:ext>
            </a:extLst>
          </p:cNvPr>
          <p:cNvSpPr>
            <a:spLocks noGrp="1"/>
          </p:cNvSpPr>
          <p:nvPr>
            <p:ph sz="quarter" idx="25" hasCustomPrompt="1"/>
          </p:nvPr>
        </p:nvSpPr>
        <p:spPr>
          <a:xfrm>
            <a:off x="331788" y="921829"/>
            <a:ext cx="8470900" cy="1748433"/>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16" name="Author">
            <a:extLst>
              <a:ext uri="{FF2B5EF4-FFF2-40B4-BE49-F238E27FC236}">
                <a16:creationId xmlns:a16="http://schemas.microsoft.com/office/drawing/2014/main" id="{B3E3A9B7-50B3-7146-9DE9-810F099F4CC8}"/>
              </a:ext>
            </a:extLst>
          </p:cNvPr>
          <p:cNvSpPr>
            <a:spLocks noGrp="1"/>
          </p:cNvSpPr>
          <p:nvPr>
            <p:ph sz="quarter" idx="27" hasCustomPrompt="1"/>
          </p:nvPr>
        </p:nvSpPr>
        <p:spPr>
          <a:xfrm>
            <a:off x="331788" y="5497560"/>
            <a:ext cx="8470900" cy="622213"/>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solidFill>
                  <a:schemeClr val="accent2"/>
                </a:solidFill>
              </a:defRPr>
            </a:lvl2pPr>
            <a:lvl3pPr marL="480060" indent="0" algn="ctr">
              <a:buNone/>
              <a:defRPr>
                <a:solidFill>
                  <a:schemeClr val="accent2"/>
                </a:solidFill>
              </a:defRPr>
            </a:lvl3pPr>
            <a:lvl4pPr marL="685800" indent="0" algn="ctr">
              <a:buNone/>
              <a:defRPr>
                <a:solidFill>
                  <a:schemeClr val="accent2"/>
                </a:solidFill>
              </a:defRPr>
            </a:lvl4pPr>
            <a:lvl5pPr marL="891540" indent="0" algn="ctr">
              <a:buNone/>
              <a:defRPr>
                <a:solidFill>
                  <a:schemeClr val="accent2"/>
                </a:solidFill>
              </a:defRPr>
            </a:lvl5pPr>
          </a:lstStyle>
          <a:p>
            <a:pPr lvl="0"/>
            <a:r>
              <a:rPr lang="en-US" dirty="0"/>
              <a:t>David Klein</a:t>
            </a:r>
          </a:p>
        </p:txBody>
      </p:sp>
      <p:pic>
        <p:nvPicPr>
          <p:cNvPr id="17" name="Logo" descr="Wiley logo">
            <a:extLst>
              <a:ext uri="{FF2B5EF4-FFF2-40B4-BE49-F238E27FC236}">
                <a16:creationId xmlns:a16="http://schemas.microsoft.com/office/drawing/2014/main" id="{D7441CC0-C6C2-7D4E-8BAB-BB146CD80CC2}"/>
              </a:ext>
            </a:extLst>
          </p:cNvPr>
          <p:cNvPicPr>
            <a:picLocks noChangeAspect="1"/>
          </p:cNvPicPr>
          <p:nvPr userDrawn="1"/>
        </p:nvPicPr>
        <p:blipFill>
          <a:blip r:embed="rId2"/>
          <a:stretch>
            <a:fillRect/>
          </a:stretch>
        </p:blipFill>
        <p:spPr>
          <a:xfrm>
            <a:off x="340822" y="6513299"/>
            <a:ext cx="914400" cy="192617"/>
          </a:xfrm>
          <a:prstGeom prst="rect">
            <a:avLst/>
          </a:prstGeom>
        </p:spPr>
      </p:pic>
      <p:sp>
        <p:nvSpPr>
          <p:cNvPr id="18" name="Invisible animation alert">
            <a:extLst>
              <a:ext uri="{FF2B5EF4-FFF2-40B4-BE49-F238E27FC236}">
                <a16:creationId xmlns:a16="http://schemas.microsoft.com/office/drawing/2014/main" id="{EA806F02-AA3F-8D46-97DD-5954EEE9E3EF}"/>
              </a:ext>
            </a:extLst>
          </p:cNvPr>
          <p:cNvSpPr>
            <a:spLocks noGrp="1"/>
          </p:cNvSpPr>
          <p:nvPr>
            <p:ph sz="quarter" idx="28"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9" name="Decorative">
            <a:extLst>
              <a:ext uri="{FF2B5EF4-FFF2-40B4-BE49-F238E27FC236}">
                <a16:creationId xmlns:a16="http://schemas.microsoft.com/office/drawing/2014/main" id="{EB8A6A9A-221C-6048-A34B-24FA446C5C9B}"/>
              </a:ext>
              <a:ext uri="{C183D7F6-B498-43B3-948B-1728B52AA6E4}">
                <adec:decorative xmlns:adec="http://schemas.microsoft.com/office/drawing/2017/decorative" val="1"/>
              </a:ext>
            </a:extLst>
          </p:cNvPr>
          <p:cNvGrpSpPr/>
          <p:nvPr userDrawn="1"/>
        </p:nvGrpSpPr>
        <p:grpSpPr>
          <a:xfrm>
            <a:off x="0" y="2891878"/>
            <a:ext cx="9144000" cy="347472"/>
            <a:chOff x="0" y="3089817"/>
            <a:chExt cx="12192000" cy="347472"/>
          </a:xfrm>
        </p:grpSpPr>
        <p:sp>
          <p:nvSpPr>
            <p:cNvPr id="11" name="Rectangle">
              <a:extLst>
                <a:ext uri="{FF2B5EF4-FFF2-40B4-BE49-F238E27FC236}">
                  <a16:creationId xmlns:a16="http://schemas.microsoft.com/office/drawing/2014/main" id="{8728953C-D98C-3E49-B412-3C134A34E34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CD12045F-A611-3641-8B5D-71236DD109E0}"/>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a:extLst>
                <a:ext uri="{FF2B5EF4-FFF2-40B4-BE49-F238E27FC236}">
                  <a16:creationId xmlns:a16="http://schemas.microsoft.com/office/drawing/2014/main" id="{1D403840-98C9-B747-AE17-28C05EE6E322}"/>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2825624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625A-A2BD-A14C-8E2D-2D92535588BD}"/>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6" name="Content Placeholder">
            <a:extLst>
              <a:ext uri="{FF2B5EF4-FFF2-40B4-BE49-F238E27FC236}">
                <a16:creationId xmlns:a16="http://schemas.microsoft.com/office/drawing/2014/main" id="{E73A7EA0-F98F-BE4E-87CA-6C917EC13001}"/>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4" name="Slide Number Placeholder 5">
            <a:extLst>
              <a:ext uri="{FF2B5EF4-FFF2-40B4-BE49-F238E27FC236}">
                <a16:creationId xmlns:a16="http://schemas.microsoft.com/office/drawing/2014/main" id="{AD7CA041-68C4-4F11-909B-B4F58ADB30C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294945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with LO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D2F9AD-A5DB-9949-B229-2FB3D8D60D1E}"/>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4" name="Content Placeholder">
            <a:extLst>
              <a:ext uri="{FF2B5EF4-FFF2-40B4-BE49-F238E27FC236}">
                <a16:creationId xmlns:a16="http://schemas.microsoft.com/office/drawing/2014/main" id="{448A82C7-035B-9448-8BF0-EEC3EDCE504D}"/>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5" name="LON">
            <a:extLst>
              <a:ext uri="{FF2B5EF4-FFF2-40B4-BE49-F238E27FC236}">
                <a16:creationId xmlns:a16="http://schemas.microsoft.com/office/drawing/2014/main" id="{F1660F36-E56F-4D4C-9087-F66CAA865B8A}"/>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C4823772-0109-45F5-83EE-EE1B821D62A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A52C63BA-B474-4F1E-A0A9-9CA6D55DB4F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767338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p:spTree>
      <p:nvGrpSpPr>
        <p:cNvPr id="1" name=""/>
        <p:cNvGrpSpPr/>
        <p:nvPr/>
      </p:nvGrpSpPr>
      <p:grpSpPr>
        <a:xfrm>
          <a:off x="0" y="0"/>
          <a:ext cx="0" cy="0"/>
          <a:chOff x="0" y="0"/>
          <a:chExt cx="0" cy="0"/>
        </a:xfrm>
      </p:grpSpPr>
      <p:sp>
        <p:nvSpPr>
          <p:cNvPr id="6" name="Content Placeholder">
            <a:extLst>
              <a:ext uri="{FF2B5EF4-FFF2-40B4-BE49-F238E27FC236}">
                <a16:creationId xmlns:a16="http://schemas.microsoft.com/office/drawing/2014/main" id="{F16179AC-EC34-4C40-8E6B-BEB5702E9F50}"/>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title">
            <a:extLst>
              <a:ext uri="{FF2B5EF4-FFF2-40B4-BE49-F238E27FC236}">
                <a16:creationId xmlns:a16="http://schemas.microsoft.com/office/drawing/2014/main" id="{F51AA1B8-B311-6E4B-86C5-5C509DDE2BD4}"/>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10" name="Figure caption">
            <a:extLst>
              <a:ext uri="{FF2B5EF4-FFF2-40B4-BE49-F238E27FC236}">
                <a16:creationId xmlns:a16="http://schemas.microsoft.com/office/drawing/2014/main" id="{5F92F2A8-2231-CB4C-9E9E-BE9DD704492E}"/>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2" name="Figure source note">
            <a:extLst>
              <a:ext uri="{FF2B5EF4-FFF2-40B4-BE49-F238E27FC236}">
                <a16:creationId xmlns:a16="http://schemas.microsoft.com/office/drawing/2014/main" id="{7DD20C02-8EF0-F645-9932-84DCA794BBF2}"/>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2" name="Title 1">
            <a:extLst>
              <a:ext uri="{FF2B5EF4-FFF2-40B4-BE49-F238E27FC236}">
                <a16:creationId xmlns:a16="http://schemas.microsoft.com/office/drawing/2014/main" id="{F39E8F1D-6463-024C-A2F4-06E1DBEE69F3}"/>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7" name="TextBox 6">
            <a:extLst>
              <a:ext uri="{FF2B5EF4-FFF2-40B4-BE49-F238E27FC236}">
                <a16:creationId xmlns:a16="http://schemas.microsoft.com/office/drawing/2014/main" id="{5BE3E827-6CC3-4A54-A0A4-CF9D97BCF32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88405E62-AB70-4184-9250-34E45617E0F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482689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with L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EB4B85-2048-3B45-8B14-CAE77DC08DB7}"/>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3" name="Content Placeholder">
            <a:extLst>
              <a:ext uri="{FF2B5EF4-FFF2-40B4-BE49-F238E27FC236}">
                <a16:creationId xmlns:a16="http://schemas.microsoft.com/office/drawing/2014/main" id="{16E541C9-040D-314F-8E50-4191C968D159}"/>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Figure title">
            <a:extLst>
              <a:ext uri="{FF2B5EF4-FFF2-40B4-BE49-F238E27FC236}">
                <a16:creationId xmlns:a16="http://schemas.microsoft.com/office/drawing/2014/main" id="{5D414B6C-FA21-5043-9ECF-2439DCF316C0}"/>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5" name="Figure caption">
            <a:extLst>
              <a:ext uri="{FF2B5EF4-FFF2-40B4-BE49-F238E27FC236}">
                <a16:creationId xmlns:a16="http://schemas.microsoft.com/office/drawing/2014/main" id="{B8D626BF-C27F-4C4A-AA75-D719F7E18C8D}"/>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76019B9-9FBC-7341-988E-16B1099AB57A}"/>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8" name="LON">
            <a:extLst>
              <a:ext uri="{FF2B5EF4-FFF2-40B4-BE49-F238E27FC236}">
                <a16:creationId xmlns:a16="http://schemas.microsoft.com/office/drawing/2014/main" id="{4A286827-D739-3A44-A6A8-39E27D636477}"/>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AC7E3357-4B72-4607-A5AB-DA5DD768736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72DA27D1-4A5D-4E0A-B702-9957878083A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49125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49C45D5-05E5-F24D-A1D1-12F5C6D94923}"/>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6" name="Content Placeholder">
            <a:extLst>
              <a:ext uri="{FF2B5EF4-FFF2-40B4-BE49-F238E27FC236}">
                <a16:creationId xmlns:a16="http://schemas.microsoft.com/office/drawing/2014/main" id="{91CE61A6-80D4-1D46-9747-534997C0A7C7}"/>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caption">
            <a:extLst>
              <a:ext uri="{FF2B5EF4-FFF2-40B4-BE49-F238E27FC236}">
                <a16:creationId xmlns:a16="http://schemas.microsoft.com/office/drawing/2014/main" id="{30F4AE5B-9EC0-0F40-B06D-DF4AAD62565F}"/>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0" name="Figure source note">
            <a:extLst>
              <a:ext uri="{FF2B5EF4-FFF2-40B4-BE49-F238E27FC236}">
                <a16:creationId xmlns:a16="http://schemas.microsoft.com/office/drawing/2014/main" id="{70769691-F199-9444-B93E-6F622FAF852A}"/>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TextBox 6">
            <a:extLst>
              <a:ext uri="{FF2B5EF4-FFF2-40B4-BE49-F238E27FC236}">
                <a16:creationId xmlns:a16="http://schemas.microsoft.com/office/drawing/2014/main" id="{3DFFAD49-00BE-490A-83AA-0F10A450A71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1271A4E5-8683-4C5B-B47A-D82064D033F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052460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6A8D3AC-0293-C94C-A7F5-941ADBAAC1BE}"/>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4" name="Content Placeholder">
            <a:extLst>
              <a:ext uri="{FF2B5EF4-FFF2-40B4-BE49-F238E27FC236}">
                <a16:creationId xmlns:a16="http://schemas.microsoft.com/office/drawing/2014/main" id="{0BC8778B-3655-0B4E-B132-287C2BA78698}"/>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Figure caption">
            <a:extLst>
              <a:ext uri="{FF2B5EF4-FFF2-40B4-BE49-F238E27FC236}">
                <a16:creationId xmlns:a16="http://schemas.microsoft.com/office/drawing/2014/main" id="{C6724138-0C2B-314B-9E27-32AC7A35CD3D}"/>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62E42E8-BA46-E94A-A4E2-2ADD1513927F}"/>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LON">
            <a:extLst>
              <a:ext uri="{FF2B5EF4-FFF2-40B4-BE49-F238E27FC236}">
                <a16:creationId xmlns:a16="http://schemas.microsoft.com/office/drawing/2014/main" id="{E52E7061-3BA2-2443-8969-408C5477EC90}"/>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8" name="TextBox 7">
            <a:extLst>
              <a:ext uri="{FF2B5EF4-FFF2-40B4-BE49-F238E27FC236}">
                <a16:creationId xmlns:a16="http://schemas.microsoft.com/office/drawing/2014/main" id="{6BEC7499-F99F-4844-A73A-E2404EF3142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C0961037-6C16-43D5-AC69-7D355CF107F8}"/>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4291960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plus figure title">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725A19D2-E201-E04B-8213-AD2F82E02ACD}"/>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6" name="Content Placeholder">
            <a:extLst>
              <a:ext uri="{FF2B5EF4-FFF2-40B4-BE49-F238E27FC236}">
                <a16:creationId xmlns:a16="http://schemas.microsoft.com/office/drawing/2014/main" id="{F7C27705-8F57-3543-B8B6-8884A3445F31}"/>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TextBox 3">
            <a:extLst>
              <a:ext uri="{FF2B5EF4-FFF2-40B4-BE49-F238E27FC236}">
                <a16:creationId xmlns:a16="http://schemas.microsoft.com/office/drawing/2014/main" id="{11024517-DD7D-4957-90B2-22D34857311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Slide Number Placeholder 5">
            <a:extLst>
              <a:ext uri="{FF2B5EF4-FFF2-40B4-BE49-F238E27FC236}">
                <a16:creationId xmlns:a16="http://schemas.microsoft.com/office/drawing/2014/main" id="{E034F074-E0C6-4BFA-9C71-54C39B0DC5E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775656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plus figure title with LON">
    <p:spTree>
      <p:nvGrpSpPr>
        <p:cNvPr id="1" name=""/>
        <p:cNvGrpSpPr/>
        <p:nvPr/>
      </p:nvGrpSpPr>
      <p:grpSpPr>
        <a:xfrm>
          <a:off x="0" y="0"/>
          <a:ext cx="0" cy="0"/>
          <a:chOff x="0" y="0"/>
          <a:chExt cx="0" cy="0"/>
        </a:xfrm>
      </p:grpSpPr>
      <p:sp>
        <p:nvSpPr>
          <p:cNvPr id="3" name="Title ">
            <a:extLst>
              <a:ext uri="{FF2B5EF4-FFF2-40B4-BE49-F238E27FC236}">
                <a16:creationId xmlns:a16="http://schemas.microsoft.com/office/drawing/2014/main" id="{EE0C413A-E9D2-874E-B667-7D52A7C6D63E}"/>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4" name="Content Placeholder">
            <a:extLst>
              <a:ext uri="{FF2B5EF4-FFF2-40B4-BE49-F238E27FC236}">
                <a16:creationId xmlns:a16="http://schemas.microsoft.com/office/drawing/2014/main" id="{E0790748-4FDE-2740-9056-03023766B8FD}"/>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LON">
            <a:extLst>
              <a:ext uri="{FF2B5EF4-FFF2-40B4-BE49-F238E27FC236}">
                <a16:creationId xmlns:a16="http://schemas.microsoft.com/office/drawing/2014/main" id="{605772DC-A4D5-384D-9F48-D64BD7545E62}"/>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8795E301-487F-46B7-8D3B-CC7145CB218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2589291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Times New Roman" charset="0"/>
                <a:ea typeface="Times New Roman" charset="0"/>
                <a:cs typeface="Times New Roman" charset="0"/>
              </a:defRPr>
            </a:lvl1pPr>
          </a:lstStyle>
          <a:p>
            <a:r>
              <a:rPr lang="en-US" dirty="0"/>
              <a:t>Click to Edit Book Title</a:t>
            </a:r>
          </a:p>
        </p:txBody>
      </p:sp>
      <p:sp>
        <p:nvSpPr>
          <p:cNvPr id="3" name="Edition"/>
          <p:cNvSpPr>
            <a:spLocks noGrp="1"/>
          </p:cNvSpPr>
          <p:nvPr>
            <p:ph sz="quarter" idx="21" hasCustomPrompt="1"/>
          </p:nvPr>
        </p:nvSpPr>
        <p:spPr>
          <a:xfrm>
            <a:off x="152400" y="1755648"/>
            <a:ext cx="8839200" cy="609600"/>
          </a:xfrm>
          <a:prstGeom prst="rect">
            <a:avLst/>
          </a:prstGeom>
        </p:spPr>
        <p:txBody>
          <a:bodyPr/>
          <a:lstStyle>
            <a:lvl1pPr marL="0" indent="0" algn="ctr">
              <a:buNone/>
              <a:defRPr sz="2900" b="1" i="0">
                <a:latin typeface="Times New Roman" charset="0"/>
                <a:ea typeface="Times New Roman" charset="0"/>
                <a:cs typeface="Times New Roman" charset="0"/>
              </a:defRPr>
            </a:lvl1pPr>
            <a:lvl2pPr marL="457200" indent="0" algn="ctr">
              <a:buNone/>
              <a:defRPr b="1" i="0">
                <a:latin typeface="Times New Roman" charset="0"/>
                <a:ea typeface="Times New Roman" charset="0"/>
                <a:cs typeface="Times New Roman" charset="0"/>
              </a:defRPr>
            </a:lvl2pPr>
            <a:lvl3pPr marL="914400" indent="0" algn="ctr">
              <a:buNone/>
              <a:defRPr b="1" i="0">
                <a:latin typeface="Times New Roman" charset="0"/>
                <a:ea typeface="Times New Roman" charset="0"/>
                <a:cs typeface="Times New Roman" charset="0"/>
              </a:defRPr>
            </a:lvl3pPr>
            <a:lvl4pPr marL="1371600" indent="0" algn="ctr">
              <a:buNone/>
              <a:defRPr b="1" i="0">
                <a:latin typeface="Times New Roman" charset="0"/>
                <a:ea typeface="Times New Roman" charset="0"/>
                <a:cs typeface="Times New Roman" charset="0"/>
              </a:defRPr>
            </a:lvl4pPr>
            <a:lvl5pPr marL="1828800" indent="0" algn="ctr">
              <a:buNone/>
              <a:defRPr b="1" i="0">
                <a:latin typeface="Times New Roman" charset="0"/>
                <a:ea typeface="Times New Roman" charset="0"/>
                <a:cs typeface="Times New Roman" charset="0"/>
              </a:defRPr>
            </a:lvl5pPr>
          </a:lstStyle>
          <a:p>
            <a:pPr lvl="0"/>
            <a:r>
              <a:rPr lang="en-US" dirty="0"/>
              <a:t>Third Edition</a:t>
            </a:r>
          </a:p>
        </p:txBody>
      </p:sp>
      <p:sp>
        <p:nvSpPr>
          <p:cNvPr id="5" name="Author"/>
          <p:cNvSpPr>
            <a:spLocks noGrp="1"/>
          </p:cNvSpPr>
          <p:nvPr>
            <p:ph sz="quarter" idx="22" hasCustomPrompt="1"/>
          </p:nvPr>
        </p:nvSpPr>
        <p:spPr>
          <a:xfrm>
            <a:off x="152400" y="2363724"/>
            <a:ext cx="8839200" cy="685800"/>
          </a:xfrm>
          <a:prstGeom prst="rect">
            <a:avLst/>
          </a:prstGeom>
        </p:spPr>
        <p:txBody>
          <a:bodyPr/>
          <a:lstStyle>
            <a:lvl1pPr marL="0" indent="0" algn="ctr">
              <a:buNone/>
              <a:defRPr b="0" i="0">
                <a:solidFill>
                  <a:schemeClr val="accent2"/>
                </a:solidFill>
                <a:latin typeface="Times New Roman" charset="0"/>
                <a:ea typeface="Times New Roman" charset="0"/>
                <a:cs typeface="Times New Roman" charset="0"/>
              </a:defRPr>
            </a:lvl1pPr>
          </a:lstStyle>
          <a:p>
            <a:pPr lvl="0"/>
            <a:r>
              <a:rPr lang="en-US" dirty="0"/>
              <a:t>David Klein</a:t>
            </a:r>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rgbClr val="007787"/>
                </a:solidFill>
                <a:latin typeface="Times New Roman" charset="0"/>
                <a:ea typeface="Times New Roman" charset="0"/>
                <a:cs typeface="Times New Roman" charset="0"/>
              </a:defRPr>
            </a:lvl1pPr>
          </a:lstStyle>
          <a:p>
            <a:pPr lvl="0"/>
            <a:r>
              <a:rPr lang="en-US" dirty="0"/>
              <a:t>Chapter 1</a:t>
            </a:r>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Times New Roman" charset="0"/>
                <a:ea typeface="Times New Roman" charset="0"/>
                <a:cs typeface="Times New Roman"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4" name="Content Placeholder 3"/>
          <p:cNvSpPr>
            <a:spLocks noGrp="1"/>
          </p:cNvSpPr>
          <p:nvPr>
            <p:ph sz="quarter" idx="23" hasCustomPrompt="1"/>
          </p:nvPr>
        </p:nvSpPr>
        <p:spPr>
          <a:xfrm>
            <a:off x="1568918" y="6248400"/>
            <a:ext cx="6584482" cy="457200"/>
          </a:xfrm>
          <a:prstGeom prst="rect">
            <a:avLst/>
          </a:prstGeom>
        </p:spPr>
        <p:txBody>
          <a:bodyPr/>
          <a:lstStyle>
            <a:lvl1pPr marL="0" indent="0">
              <a:buNone/>
              <a:defRPr/>
            </a:lvl1pPr>
          </a:lstStyle>
          <a:p>
            <a:pPr lvl="0"/>
            <a:r>
              <a:rPr lang="en-US" dirty="0"/>
              <a:t>Copyright ©2019 John Wiley &amp; Sons, Inc.</a:t>
            </a:r>
          </a:p>
        </p:txBody>
      </p:sp>
      <p:sp>
        <p:nvSpPr>
          <p:cNvPr id="6" name="Content Placeholder 5"/>
          <p:cNvSpPr>
            <a:spLocks noGrp="1"/>
          </p:cNvSpPr>
          <p:nvPr>
            <p:ph sz="quarter" idx="24"/>
          </p:nvPr>
        </p:nvSpPr>
        <p:spPr>
          <a:xfrm>
            <a:off x="152400" y="6092825"/>
            <a:ext cx="8839200" cy="27305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19085513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arning Objectiv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038FED-6BF6-AB44-9A08-55D37B5C3CD2}"/>
              </a:ext>
            </a:extLst>
          </p:cNvPr>
          <p:cNvSpPr>
            <a:spLocks noGrp="1"/>
          </p:cNvSpPr>
          <p:nvPr>
            <p:ph type="title" hasCustomPrompt="1"/>
          </p:nvPr>
        </p:nvSpPr>
        <p:spPr>
          <a:xfrm>
            <a:off x="514351" y="460259"/>
            <a:ext cx="8115301" cy="448733"/>
          </a:xfrm>
          <a:prstGeom prst="rect">
            <a:avLst/>
          </a:prstGeom>
        </p:spPr>
        <p:txBody>
          <a:bodyPr anchor="ctr">
            <a:normAutofit/>
          </a:bodyPr>
          <a:lstStyle>
            <a:lvl1pPr>
              <a:defRPr sz="1875" b="1">
                <a:solidFill>
                  <a:schemeClr val="tx2"/>
                </a:solidFill>
              </a:defRPr>
            </a:lvl1pPr>
          </a:lstStyle>
          <a:p>
            <a:r>
              <a:rPr lang="en-US" dirty="0"/>
              <a:t>Click to Add Section Heading</a:t>
            </a:r>
          </a:p>
        </p:txBody>
      </p:sp>
      <p:sp>
        <p:nvSpPr>
          <p:cNvPr id="6" name="LOH">
            <a:extLst>
              <a:ext uri="{FF2B5EF4-FFF2-40B4-BE49-F238E27FC236}">
                <a16:creationId xmlns:a16="http://schemas.microsoft.com/office/drawing/2014/main" id="{49E9A051-991C-0F46-BAA2-7226FFD829BB}"/>
              </a:ext>
            </a:extLst>
          </p:cNvPr>
          <p:cNvSpPr>
            <a:spLocks noGrp="1"/>
          </p:cNvSpPr>
          <p:nvPr>
            <p:ph sz="quarter" idx="12" hasCustomPrompt="1"/>
          </p:nvPr>
        </p:nvSpPr>
        <p:spPr>
          <a:xfrm>
            <a:off x="0" y="908989"/>
            <a:ext cx="9144000" cy="576072"/>
          </a:xfrm>
          <a:prstGeom prst="rect">
            <a:avLst/>
          </a:prstGeom>
          <a:solidFill>
            <a:srgbClr val="E2F3F8"/>
          </a:solidFill>
        </p:spPr>
        <p:txBody>
          <a:bodyPr tIns="228600" anchor="t">
            <a:normAutofit/>
          </a:bodyPr>
          <a:lstStyle>
            <a:lvl1pPr marL="514350" indent="0">
              <a:buNone/>
              <a:defRPr sz="2400" b="1">
                <a:solidFill>
                  <a:schemeClr val="accent2"/>
                </a:solidFill>
              </a:defRPr>
            </a:lvl1pPr>
          </a:lstStyle>
          <a:p>
            <a:pPr lvl="0"/>
            <a:r>
              <a:rPr lang="en-US" dirty="0"/>
              <a:t>LEARNING OBJECTIVE</a:t>
            </a:r>
          </a:p>
        </p:txBody>
      </p:sp>
      <p:sp>
        <p:nvSpPr>
          <p:cNvPr id="7" name="LO">
            <a:extLst>
              <a:ext uri="{FF2B5EF4-FFF2-40B4-BE49-F238E27FC236}">
                <a16:creationId xmlns:a16="http://schemas.microsoft.com/office/drawing/2014/main" id="{6B2BBFD0-F1EC-4C47-B12D-5C12ED25E097}"/>
              </a:ext>
            </a:extLst>
          </p:cNvPr>
          <p:cNvSpPr>
            <a:spLocks noGrp="1"/>
          </p:cNvSpPr>
          <p:nvPr>
            <p:ph sz="quarter" idx="13" hasCustomPrompt="1"/>
          </p:nvPr>
        </p:nvSpPr>
        <p:spPr>
          <a:xfrm>
            <a:off x="0" y="1485062"/>
            <a:ext cx="9144000" cy="576072"/>
          </a:xfrm>
          <a:prstGeom prst="rect">
            <a:avLst/>
          </a:prstGeom>
          <a:solidFill>
            <a:srgbClr val="E2F3F8"/>
          </a:solidFill>
        </p:spPr>
        <p:txBody>
          <a:bodyPr bIns="137160" anchor="t">
            <a:normAutofit/>
          </a:bodyPr>
          <a:lstStyle>
            <a:lvl1pPr marL="514350" indent="0">
              <a:buNone/>
              <a:defRPr sz="2800" b="1"/>
            </a:lvl1pPr>
          </a:lstStyle>
          <a:p>
            <a:pPr lvl="0"/>
            <a:r>
              <a:rPr lang="en-US" b="1" dirty="0"/>
              <a:t>Click to add learning objective</a:t>
            </a:r>
            <a:endParaRPr lang="en-US" dirty="0"/>
          </a:p>
        </p:txBody>
      </p:sp>
      <p:sp>
        <p:nvSpPr>
          <p:cNvPr id="9" name="Content Placeholder ">
            <a:extLst>
              <a:ext uri="{FF2B5EF4-FFF2-40B4-BE49-F238E27FC236}">
                <a16:creationId xmlns:a16="http://schemas.microsoft.com/office/drawing/2014/main" id="{65D5B835-3B9C-E14E-A29A-0724ED8AF90D}"/>
              </a:ext>
            </a:extLst>
          </p:cNvPr>
          <p:cNvSpPr>
            <a:spLocks noGrp="1"/>
          </p:cNvSpPr>
          <p:nvPr>
            <p:ph sz="quarter" idx="14" hasCustomPrompt="1"/>
          </p:nvPr>
        </p:nvSpPr>
        <p:spPr>
          <a:xfrm>
            <a:off x="513862" y="2441984"/>
            <a:ext cx="8115301" cy="3795530"/>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8" name="LON">
            <a:extLst>
              <a:ext uri="{FF2B5EF4-FFF2-40B4-BE49-F238E27FC236}">
                <a16:creationId xmlns:a16="http://schemas.microsoft.com/office/drawing/2014/main" id="{0165F52E-6DB2-1947-9EBF-D8C707B6D127}"/>
              </a:ext>
            </a:extLst>
          </p:cNvPr>
          <p:cNvSpPr>
            <a:spLocks noGrp="1"/>
          </p:cNvSpPr>
          <p:nvPr>
            <p:ph sz="quarter" idx="16" hasCustomPrompt="1"/>
          </p:nvPr>
        </p:nvSpPr>
        <p:spPr>
          <a:xfrm>
            <a:off x="7984966" y="6501421"/>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0" name="TextBox 9">
            <a:extLst>
              <a:ext uri="{FF2B5EF4-FFF2-40B4-BE49-F238E27FC236}">
                <a16:creationId xmlns:a16="http://schemas.microsoft.com/office/drawing/2014/main" id="{D2F23F0A-7BBC-4B09-9120-0ACB05B02CDD}"/>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1" name="Slide Number Placeholder 5">
            <a:extLst>
              <a:ext uri="{FF2B5EF4-FFF2-40B4-BE49-F238E27FC236}">
                <a16:creationId xmlns:a16="http://schemas.microsoft.com/office/drawing/2014/main" id="{525D0B92-A301-4657-A9BE-119C2B301B3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Picture Placeholder 3">
            <a:extLst>
              <a:ext uri="{FF2B5EF4-FFF2-40B4-BE49-F238E27FC236}">
                <a16:creationId xmlns:a16="http://schemas.microsoft.com/office/drawing/2014/main" id="{8D18A044-F3FC-4436-9131-8EAFA122E5BA}"/>
              </a:ext>
            </a:extLst>
          </p:cNvPr>
          <p:cNvSpPr>
            <a:spLocks noGrp="1"/>
          </p:cNvSpPr>
          <p:nvPr>
            <p:ph type="pic" sz="quarter" idx="17"/>
          </p:nvPr>
        </p:nvSpPr>
        <p:spPr>
          <a:xfrm>
            <a:off x="5476875" y="3316288"/>
            <a:ext cx="2689225" cy="1139825"/>
          </a:xfrm>
        </p:spPr>
        <p:txBody>
          <a:bodyPr/>
          <a:lstStyle/>
          <a:p>
            <a:endParaRPr lang="en-IN" dirty="0"/>
          </a:p>
        </p:txBody>
      </p:sp>
      <p:sp>
        <p:nvSpPr>
          <p:cNvPr id="12" name="Content Placeholder 11">
            <a:extLst>
              <a:ext uri="{FF2B5EF4-FFF2-40B4-BE49-F238E27FC236}">
                <a16:creationId xmlns:a16="http://schemas.microsoft.com/office/drawing/2014/main" id="{420A5094-D975-49EB-B2AC-619DCA221B7F}"/>
              </a:ext>
            </a:extLst>
          </p:cNvPr>
          <p:cNvSpPr>
            <a:spLocks noGrp="1"/>
          </p:cNvSpPr>
          <p:nvPr>
            <p:ph sz="quarter" idx="18"/>
          </p:nvPr>
        </p:nvSpPr>
        <p:spPr>
          <a:xfrm>
            <a:off x="609600" y="4837113"/>
            <a:ext cx="3810000" cy="774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72917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with cover image">
    <p:spTree>
      <p:nvGrpSpPr>
        <p:cNvPr id="1" name=""/>
        <p:cNvGrpSpPr/>
        <p:nvPr/>
      </p:nvGrpSpPr>
      <p:grpSpPr>
        <a:xfrm>
          <a:off x="0" y="0"/>
          <a:ext cx="0" cy="0"/>
          <a:chOff x="0" y="0"/>
          <a:chExt cx="0" cy="0"/>
        </a:xfrm>
      </p:grpSpPr>
      <p:sp>
        <p:nvSpPr>
          <p:cNvPr id="4" name="CN">
            <a:extLst>
              <a:ext uri="{FF2B5EF4-FFF2-40B4-BE49-F238E27FC236}">
                <a16:creationId xmlns:a16="http://schemas.microsoft.com/office/drawing/2014/main" id="{0BAE0954-7993-BF44-B26B-B5E3A7B6D192}"/>
              </a:ext>
            </a:extLst>
          </p:cNvPr>
          <p:cNvSpPr>
            <a:spLocks noGrp="1"/>
          </p:cNvSpPr>
          <p:nvPr>
            <p:ph sz="quarter" idx="25" hasCustomPrompt="1"/>
          </p:nvPr>
        </p:nvSpPr>
        <p:spPr>
          <a:xfrm>
            <a:off x="2971800" y="228600"/>
            <a:ext cx="5830888" cy="532341"/>
          </a:xfrm>
          <a:prstGeom prst="rect">
            <a:avLst/>
          </a:prstGeom>
        </p:spPr>
        <p:txBody>
          <a:bodyPr>
            <a:noAutofit/>
          </a:bodyPr>
          <a:lstStyle>
            <a:lvl1pPr marL="0" indent="0" algn="ctr">
              <a:buNone/>
              <a:defRPr sz="2300" b="1" spc="225">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3" name="CT">
            <a:extLst>
              <a:ext uri="{FF2B5EF4-FFF2-40B4-BE49-F238E27FC236}">
                <a16:creationId xmlns:a16="http://schemas.microsoft.com/office/drawing/2014/main" id="{A0488DDF-7F81-C647-968D-1B7CBA6AB5FC}"/>
              </a:ext>
            </a:extLst>
          </p:cNvPr>
          <p:cNvSpPr>
            <a:spLocks noGrp="1"/>
          </p:cNvSpPr>
          <p:nvPr>
            <p:ph sz="quarter" idx="26" hasCustomPrompt="1"/>
          </p:nvPr>
        </p:nvSpPr>
        <p:spPr>
          <a:xfrm>
            <a:off x="2971800" y="760944"/>
            <a:ext cx="5830888" cy="2286001"/>
          </a:xfrm>
          <a:prstGeom prst="rect">
            <a:avLst/>
          </a:prstGeom>
        </p:spPr>
        <p:txBody>
          <a:bodyPr anchor="ctr">
            <a:normAutofit/>
          </a:bodyPr>
          <a:lstStyle>
            <a:lvl1pPr marL="0" indent="0" algn="ctr">
              <a:buNone/>
              <a:defRPr sz="38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2" name="Title">
            <a:extLst>
              <a:ext uri="{FF2B5EF4-FFF2-40B4-BE49-F238E27FC236}">
                <a16:creationId xmlns:a16="http://schemas.microsoft.com/office/drawing/2014/main" id="{D4299543-EA93-204D-A71A-CDEF1C90B988}"/>
              </a:ext>
            </a:extLst>
          </p:cNvPr>
          <p:cNvSpPr>
            <a:spLocks noGrp="1"/>
          </p:cNvSpPr>
          <p:nvPr>
            <p:ph type="title" hasCustomPrompt="1"/>
          </p:nvPr>
        </p:nvSpPr>
        <p:spPr>
          <a:xfrm>
            <a:off x="332509" y="3506267"/>
            <a:ext cx="8470670" cy="1522941"/>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5" name="Edition">
            <a:extLst>
              <a:ext uri="{FF2B5EF4-FFF2-40B4-BE49-F238E27FC236}">
                <a16:creationId xmlns:a16="http://schemas.microsoft.com/office/drawing/2014/main" id="{357E9F03-19DB-C04A-9554-E5165B81BE98}"/>
              </a:ext>
            </a:extLst>
          </p:cNvPr>
          <p:cNvSpPr>
            <a:spLocks noGrp="1"/>
          </p:cNvSpPr>
          <p:nvPr>
            <p:ph sz="quarter" idx="27" hasCustomPrompt="1"/>
          </p:nvPr>
        </p:nvSpPr>
        <p:spPr>
          <a:xfrm>
            <a:off x="331788" y="4789320"/>
            <a:ext cx="8470900" cy="674306"/>
          </a:xfrm>
          <a:prstGeom prst="rect">
            <a:avLst/>
          </a:prstGeom>
        </p:spPr>
        <p:txBody>
          <a:bodyPr>
            <a:noAutofit/>
          </a:bodyPr>
          <a:lstStyle>
            <a:lvl1pPr marL="0" indent="0" algn="ctr">
              <a:buNone/>
              <a:defRPr sz="24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17" name="Author">
            <a:extLst>
              <a:ext uri="{FF2B5EF4-FFF2-40B4-BE49-F238E27FC236}">
                <a16:creationId xmlns:a16="http://schemas.microsoft.com/office/drawing/2014/main" id="{0C002D38-323C-0040-8548-6C0885CCDA25}"/>
              </a:ext>
            </a:extLst>
          </p:cNvPr>
          <p:cNvSpPr>
            <a:spLocks noGrp="1"/>
          </p:cNvSpPr>
          <p:nvPr>
            <p:ph sz="quarter" idx="28" hasCustomPrompt="1"/>
          </p:nvPr>
        </p:nvSpPr>
        <p:spPr>
          <a:xfrm>
            <a:off x="331788" y="5600878"/>
            <a:ext cx="8470900" cy="547398"/>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1" name="Cover image">
            <a:extLst>
              <a:ext uri="{FF2B5EF4-FFF2-40B4-BE49-F238E27FC236}">
                <a16:creationId xmlns:a16="http://schemas.microsoft.com/office/drawing/2014/main" id="{399A8AAF-2AC9-F644-96AD-94B478294DA4}"/>
              </a:ext>
            </a:extLst>
          </p:cNvPr>
          <p:cNvSpPr>
            <a:spLocks noGrp="1"/>
          </p:cNvSpPr>
          <p:nvPr>
            <p:ph type="pic" sz="quarter" idx="24" hasCustomPrompt="1"/>
          </p:nvPr>
        </p:nvSpPr>
        <p:spPr>
          <a:xfrm>
            <a:off x="381002" y="251263"/>
            <a:ext cx="2257257" cy="2647723"/>
          </a:xfrm>
          <a:prstGeom prst="rect">
            <a:avLst/>
          </a:prstGeom>
          <a:solidFill>
            <a:schemeClr val="bg2"/>
          </a:solidFill>
          <a:ln w="6350">
            <a:solidFill>
              <a:schemeClr val="bg1">
                <a:lumMod val="50000"/>
              </a:schemeClr>
            </a:solidFill>
          </a:ln>
        </p:spPr>
        <p:txBody>
          <a:bodyPr anchor="ctr"/>
          <a:lstStyle>
            <a:lvl1pPr marL="0" indent="0" algn="ctr">
              <a:buNone/>
              <a:defRPr sz="1500"/>
            </a:lvl1pPr>
          </a:lstStyle>
          <a:p>
            <a:r>
              <a:rPr lang="en-US" dirty="0"/>
              <a:t>Click to</a:t>
            </a:r>
            <a:br>
              <a:rPr lang="en-US" dirty="0"/>
            </a:br>
            <a:r>
              <a:rPr lang="en-US" dirty="0"/>
              <a:t>Add Cover Image</a:t>
            </a:r>
          </a:p>
        </p:txBody>
      </p:sp>
      <p:pic>
        <p:nvPicPr>
          <p:cNvPr id="20" name="Logo" descr="Wiley logo">
            <a:extLst>
              <a:ext uri="{FF2B5EF4-FFF2-40B4-BE49-F238E27FC236}">
                <a16:creationId xmlns:a16="http://schemas.microsoft.com/office/drawing/2014/main" id="{DAEB67BC-A31C-704E-B58E-BAA223487402}"/>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21" name="Invisible animation alert">
            <a:extLst>
              <a:ext uri="{FF2B5EF4-FFF2-40B4-BE49-F238E27FC236}">
                <a16:creationId xmlns:a16="http://schemas.microsoft.com/office/drawing/2014/main" id="{995F79C4-4323-0345-9D75-F40C6CDED105}"/>
              </a:ext>
            </a:extLst>
          </p:cNvPr>
          <p:cNvSpPr>
            <a:spLocks noGrp="1"/>
          </p:cNvSpPr>
          <p:nvPr>
            <p:ph sz="quarter" idx="29"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2" name="Decorative">
            <a:extLst>
              <a:ext uri="{FF2B5EF4-FFF2-40B4-BE49-F238E27FC236}">
                <a16:creationId xmlns:a16="http://schemas.microsoft.com/office/drawing/2014/main" id="{9333E768-1E6A-5946-86E8-E384A09C91A6}"/>
              </a:ext>
              <a:ext uri="{C183D7F6-B498-43B3-948B-1728B52AA6E4}">
                <adec:decorative xmlns:adec="http://schemas.microsoft.com/office/drawing/2017/decorative" val="1"/>
              </a:ext>
            </a:extLst>
          </p:cNvPr>
          <p:cNvGrpSpPr/>
          <p:nvPr userDrawn="1"/>
        </p:nvGrpSpPr>
        <p:grpSpPr>
          <a:xfrm>
            <a:off x="0" y="3075637"/>
            <a:ext cx="9144000" cy="347472"/>
            <a:chOff x="0" y="3089817"/>
            <a:chExt cx="12192000" cy="347472"/>
          </a:xfrm>
        </p:grpSpPr>
        <p:sp>
          <p:nvSpPr>
            <p:cNvPr id="14" name="Rectangle">
              <a:extLst>
                <a:ext uri="{FF2B5EF4-FFF2-40B4-BE49-F238E27FC236}">
                  <a16:creationId xmlns:a16="http://schemas.microsoft.com/office/drawing/2014/main" id="{6A9D3241-01B8-CF4F-A8DE-ED3E0B403D8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a:extLst>
                <a:ext uri="{FF2B5EF4-FFF2-40B4-BE49-F238E27FC236}">
                  <a16:creationId xmlns:a16="http://schemas.microsoft.com/office/drawing/2014/main" id="{6ED2EEB2-DB69-744E-9E6C-C6C37A29636E}"/>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Rectangle">
              <a:extLst>
                <a:ext uri="{FF2B5EF4-FFF2-40B4-BE49-F238E27FC236}">
                  <a16:creationId xmlns:a16="http://schemas.microsoft.com/office/drawing/2014/main" id="{306368B5-3288-AC43-8ED2-6589E5D1F9D1}"/>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33266618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C8D211-EE64-A49E-6F40-43A88335DE53}"/>
              </a:ext>
            </a:extLst>
          </p:cNvPr>
          <p:cNvSpPr/>
          <p:nvPr userDrawn="1"/>
        </p:nvSpPr>
        <p:spPr>
          <a:xfrm>
            <a:off x="0" y="-12081"/>
            <a:ext cx="9144000" cy="1505065"/>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A56CA-493A-3643-B396-BE97A7E9E9A7}"/>
              </a:ext>
            </a:extLst>
          </p:cNvPr>
          <p:cNvSpPr>
            <a:spLocks noGrp="1"/>
          </p:cNvSpPr>
          <p:nvPr>
            <p:ph type="title"/>
          </p:nvPr>
        </p:nvSpPr>
        <p:spPr/>
        <p:txBody>
          <a:bodyPr/>
          <a:lstStyle>
            <a:lvl1pPr>
              <a:defRPr b="1">
                <a:solidFill>
                  <a:schemeClr val="bg1"/>
                </a:solidFill>
              </a:defRPr>
            </a:lvl1pPr>
          </a:lstStyle>
          <a:p>
            <a:r>
              <a:rPr lang="en-US" dirty="0"/>
              <a:t>Click to edit Master title style</a:t>
            </a:r>
            <a:endParaRPr lang="en-IN" dirty="0"/>
          </a:p>
        </p:txBody>
      </p:sp>
      <p:sp>
        <p:nvSpPr>
          <p:cNvPr id="6" name="Content Placeholder 5">
            <a:extLst>
              <a:ext uri="{FF2B5EF4-FFF2-40B4-BE49-F238E27FC236}">
                <a16:creationId xmlns:a16="http://schemas.microsoft.com/office/drawing/2014/main" id="{9D0C43E4-6914-9962-E923-2079668AA487}"/>
              </a:ext>
            </a:extLst>
          </p:cNvPr>
          <p:cNvSpPr>
            <a:spLocks noGrp="1"/>
          </p:cNvSpPr>
          <p:nvPr>
            <p:ph sz="quarter" idx="10"/>
          </p:nvPr>
        </p:nvSpPr>
        <p:spPr>
          <a:xfrm>
            <a:off x="514350" y="1679575"/>
            <a:ext cx="8115300" cy="262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7">
            <a:extLst>
              <a:ext uri="{FF2B5EF4-FFF2-40B4-BE49-F238E27FC236}">
                <a16:creationId xmlns:a16="http://schemas.microsoft.com/office/drawing/2014/main" id="{3D40DEE4-EE99-6D9F-9E01-F55870187152}"/>
              </a:ext>
            </a:extLst>
          </p:cNvPr>
          <p:cNvSpPr>
            <a:spLocks noGrp="1"/>
          </p:cNvSpPr>
          <p:nvPr>
            <p:ph sz="quarter" idx="11"/>
          </p:nvPr>
        </p:nvSpPr>
        <p:spPr>
          <a:xfrm>
            <a:off x="514350" y="4494213"/>
            <a:ext cx="4259263"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Picture Placeholder 9">
            <a:extLst>
              <a:ext uri="{FF2B5EF4-FFF2-40B4-BE49-F238E27FC236}">
                <a16:creationId xmlns:a16="http://schemas.microsoft.com/office/drawing/2014/main" id="{054DD5AE-B1FE-9469-888F-A37FBFE70B98}"/>
              </a:ext>
            </a:extLst>
          </p:cNvPr>
          <p:cNvSpPr>
            <a:spLocks noGrp="1"/>
          </p:cNvSpPr>
          <p:nvPr>
            <p:ph type="pic" sz="quarter" idx="12"/>
          </p:nvPr>
        </p:nvSpPr>
        <p:spPr>
          <a:xfrm>
            <a:off x="5103813" y="4603750"/>
            <a:ext cx="2084387" cy="681038"/>
          </a:xfrm>
        </p:spPr>
        <p:txBody>
          <a:bodyPr/>
          <a:lstStyle/>
          <a:p>
            <a:endParaRPr lang="en-IN"/>
          </a:p>
        </p:txBody>
      </p:sp>
      <p:sp>
        <p:nvSpPr>
          <p:cNvPr id="12" name="Table Placeholder 11">
            <a:extLst>
              <a:ext uri="{FF2B5EF4-FFF2-40B4-BE49-F238E27FC236}">
                <a16:creationId xmlns:a16="http://schemas.microsoft.com/office/drawing/2014/main" id="{881DA401-4FE8-230F-BBAF-88A62BF55EBC}"/>
              </a:ext>
            </a:extLst>
          </p:cNvPr>
          <p:cNvSpPr>
            <a:spLocks noGrp="1"/>
          </p:cNvSpPr>
          <p:nvPr>
            <p:ph type="tbl" sz="quarter" idx="13"/>
          </p:nvPr>
        </p:nvSpPr>
        <p:spPr>
          <a:xfrm>
            <a:off x="6731000" y="5581650"/>
            <a:ext cx="2084388" cy="563563"/>
          </a:xfrm>
        </p:spPr>
        <p:txBody>
          <a:bodyPr/>
          <a:lstStyle/>
          <a:p>
            <a:endParaRPr lang="en-IN"/>
          </a:p>
        </p:txBody>
      </p:sp>
      <p:sp>
        <p:nvSpPr>
          <p:cNvPr id="5" name="Content Placeholder 4">
            <a:extLst>
              <a:ext uri="{FF2B5EF4-FFF2-40B4-BE49-F238E27FC236}">
                <a16:creationId xmlns:a16="http://schemas.microsoft.com/office/drawing/2014/main" id="{7849EE88-1B3B-302C-C6D2-77CF43D9C0D1}"/>
              </a:ext>
            </a:extLst>
          </p:cNvPr>
          <p:cNvSpPr>
            <a:spLocks noGrp="1"/>
          </p:cNvSpPr>
          <p:nvPr>
            <p:ph sz="quarter" idx="17"/>
          </p:nvPr>
        </p:nvSpPr>
        <p:spPr>
          <a:xfrm>
            <a:off x="7737475" y="4873625"/>
            <a:ext cx="892175" cy="708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Content Placeholder 6">
            <a:extLst>
              <a:ext uri="{FF2B5EF4-FFF2-40B4-BE49-F238E27FC236}">
                <a16:creationId xmlns:a16="http://schemas.microsoft.com/office/drawing/2014/main" id="{DF9996A2-90BC-DC5B-BDA7-F5B8A4ED916D}"/>
              </a:ext>
            </a:extLst>
          </p:cNvPr>
          <p:cNvSpPr>
            <a:spLocks noGrp="1"/>
          </p:cNvSpPr>
          <p:nvPr>
            <p:ph sz="quarter" idx="18"/>
          </p:nvPr>
        </p:nvSpPr>
        <p:spPr>
          <a:xfrm>
            <a:off x="8734425" y="4795838"/>
            <a:ext cx="34925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Content Placeholder 10">
            <a:extLst>
              <a:ext uri="{FF2B5EF4-FFF2-40B4-BE49-F238E27FC236}">
                <a16:creationId xmlns:a16="http://schemas.microsoft.com/office/drawing/2014/main" id="{2529724C-CE9F-8CBB-2E7E-560EE43F9F19}"/>
              </a:ext>
            </a:extLst>
          </p:cNvPr>
          <p:cNvSpPr>
            <a:spLocks noGrp="1"/>
          </p:cNvSpPr>
          <p:nvPr>
            <p:ph sz="quarter" idx="19"/>
          </p:nvPr>
        </p:nvSpPr>
        <p:spPr>
          <a:xfrm>
            <a:off x="8734425" y="5840413"/>
            <a:ext cx="409575" cy="60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A6EEA961-EBA6-6B01-29CF-F04A9079651E}"/>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3139300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4961351"/>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9256EF4F-C71C-9671-6559-C53A025F9BED}"/>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044837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4961351"/>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9256EF4F-C71C-9671-6559-C53A025F9BED}"/>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
        <p:nvSpPr>
          <p:cNvPr id="5" name="Rectangle 4">
            <a:extLst>
              <a:ext uri="{FF2B5EF4-FFF2-40B4-BE49-F238E27FC236}">
                <a16:creationId xmlns:a16="http://schemas.microsoft.com/office/drawing/2014/main" id="{96715D20-76CA-DBFF-F209-2548C662E59D}"/>
              </a:ext>
            </a:extLst>
          </p:cNvPr>
          <p:cNvSpPr/>
          <p:nvPr userDrawn="1"/>
        </p:nvSpPr>
        <p:spPr>
          <a:xfrm>
            <a:off x="0" y="1"/>
            <a:ext cx="9144000" cy="1408332"/>
          </a:xfrm>
          <a:prstGeom prst="rect">
            <a:avLst/>
          </a:prstGeom>
          <a:solidFill>
            <a:srgbClr val="192B67"/>
          </a:solidFill>
          <a:ln>
            <a:solidFill>
              <a:srgbClr val="192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0201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1570147"/>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0"/>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38"/>
            <a:ext cx="8037512" cy="1233487"/>
          </a:xfrm>
        </p:spPr>
        <p:txBody>
          <a:bodyPr/>
          <a:lstStyle>
            <a:lvl1pPr marL="219456" indent="-219456">
              <a:lnSpc>
                <a:spcPct val="100000"/>
              </a:lnSpc>
              <a:spcBef>
                <a:spcPts val="624"/>
              </a:spcBef>
              <a:defRPr lang="en-US" sz="2800" kern="1200" dirty="0">
                <a:solidFill>
                  <a:schemeClr val="tx1"/>
                </a:solidFill>
                <a:latin typeface="+mn-lt"/>
                <a:ea typeface="+mn-ea"/>
                <a:cs typeface="+mn-cs"/>
              </a:defRPr>
            </a:lvl1pPr>
            <a:lvl2pPr>
              <a:lnSpc>
                <a:spcPct val="100000"/>
              </a:lnSpc>
              <a:spcBef>
                <a:spcPts val="624"/>
              </a:spcBef>
              <a:defRPr lang="en-US" sz="2600" kern="1200" dirty="0">
                <a:solidFill>
                  <a:schemeClr val="tx1"/>
                </a:solidFill>
                <a:latin typeface="+mn-lt"/>
                <a:ea typeface="+mn-ea"/>
                <a:cs typeface="+mn-cs"/>
              </a:defRPr>
            </a:lvl2pPr>
            <a:lvl3pPr>
              <a:lnSpc>
                <a:spcPct val="100000"/>
              </a:lnSpc>
              <a:spcBef>
                <a:spcPts val="624"/>
              </a:spcBef>
              <a:defRPr lang="en-US" sz="2400" kern="1200" dirty="0">
                <a:solidFill>
                  <a:schemeClr val="tx1"/>
                </a:solidFill>
                <a:latin typeface="+mn-lt"/>
                <a:ea typeface="+mn-ea"/>
                <a:cs typeface="+mn-cs"/>
              </a:defRPr>
            </a:lvl3pPr>
            <a:lvl4pPr>
              <a:defRPr/>
            </a:lvl4pPr>
            <a:lvl5pPr>
              <a:lnSpc>
                <a:spcPct val="100000"/>
              </a:lnSpc>
              <a:spcBef>
                <a:spcPts val="624"/>
              </a:spcBef>
              <a:defRPr/>
            </a:lvl5pPr>
          </a:lstStyle>
          <a:p>
            <a:pPr marL="457200" lvl="0" indent="-457200" algn="l" defTabSz="685800" rtl="0" eaLnBrk="1" latinLnBrk="0" hangingPunct="1">
              <a:lnSpc>
                <a:spcPct val="100000"/>
              </a:lnSpc>
              <a:spcBef>
                <a:spcPts val="624"/>
              </a:spcBef>
              <a:buClr>
                <a:schemeClr val="accent2"/>
              </a:buClr>
              <a:buFont typeface="Arial" panose="020B0604020202020204" pitchFamily="34" charset="0"/>
              <a:buChar char="•"/>
            </a:pPr>
            <a:r>
              <a:rPr lang="en-US" dirty="0"/>
              <a:t>Click to edit Master text styles</a:t>
            </a:r>
          </a:p>
          <a:p>
            <a:pPr marL="896938" lvl="1" indent="-452438" algn="l" defTabSz="685800" rtl="0" eaLnBrk="1" latinLnBrk="0" hangingPunct="1">
              <a:lnSpc>
                <a:spcPct val="100000"/>
              </a:lnSpc>
              <a:spcBef>
                <a:spcPts val="624"/>
              </a:spcBef>
              <a:buClr>
                <a:schemeClr val="accent2"/>
              </a:buClr>
              <a:buSzPct val="80000"/>
              <a:buFont typeface="Wingdings" panose="05000000000000000000" pitchFamily="2" charset="2"/>
              <a:buChar char="§"/>
            </a:pPr>
            <a:r>
              <a:rPr lang="en-US" dirty="0"/>
              <a:t>Second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Third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5"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8"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0"/>
            <a:ext cx="941388" cy="1452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3" y="3352800"/>
            <a:ext cx="941387" cy="1452563"/>
          </a:xfrm>
        </p:spPr>
        <p:txBody>
          <a:bodyPr/>
          <a:lstStyle/>
          <a:p>
            <a:endParaRPr lang="en-IN"/>
          </a:p>
        </p:txBody>
      </p:sp>
      <p:sp>
        <p:nvSpPr>
          <p:cNvPr id="11" name="Content Placeholder 10">
            <a:extLst>
              <a:ext uri="{FF2B5EF4-FFF2-40B4-BE49-F238E27FC236}">
                <a16:creationId xmlns:a16="http://schemas.microsoft.com/office/drawing/2014/main" id="{257F106F-C4AA-667D-9CFE-E44D7933D603}"/>
              </a:ext>
            </a:extLst>
          </p:cNvPr>
          <p:cNvSpPr>
            <a:spLocks noGrp="1"/>
          </p:cNvSpPr>
          <p:nvPr>
            <p:ph sz="quarter" idx="23"/>
          </p:nvPr>
        </p:nvSpPr>
        <p:spPr>
          <a:xfrm>
            <a:off x="7985125" y="4398963"/>
            <a:ext cx="895350" cy="109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3" name="Content Placeholder 12">
            <a:extLst>
              <a:ext uri="{FF2B5EF4-FFF2-40B4-BE49-F238E27FC236}">
                <a16:creationId xmlns:a16="http://schemas.microsoft.com/office/drawing/2014/main" id="{EE36D992-6310-72BF-1EFC-A45406EBBB76}"/>
              </a:ext>
            </a:extLst>
          </p:cNvPr>
          <p:cNvSpPr>
            <a:spLocks noGrp="1"/>
          </p:cNvSpPr>
          <p:nvPr>
            <p:ph sz="quarter" idx="24"/>
          </p:nvPr>
        </p:nvSpPr>
        <p:spPr>
          <a:xfrm>
            <a:off x="8816975" y="4287838"/>
            <a:ext cx="404813" cy="137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787FA8AC-84E6-1FE2-9637-985375E631D4}"/>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562405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lus 1 column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E3FF190-56AE-0B4D-86D2-C76B1C4C4811}"/>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D4BD2D34-5403-5E4F-8B40-56327BFEB86B}"/>
              </a:ext>
            </a:extLst>
          </p:cNvPr>
          <p:cNvSpPr>
            <a:spLocks noGrp="1"/>
          </p:cNvSpPr>
          <p:nvPr>
            <p:ph sz="quarter" idx="12" hasCustomPrompt="1"/>
          </p:nvPr>
        </p:nvSpPr>
        <p:spPr>
          <a:xfrm>
            <a:off x="513862" y="1424065"/>
            <a:ext cx="8115301" cy="4961351"/>
          </a:xfrm>
          <a:prstGeom prst="rect">
            <a:avLst/>
          </a:prstGeom>
        </p:spPr>
        <p:txBody>
          <a:bodyPr>
            <a:normAutofit/>
          </a:bodyPr>
          <a:lstStyle>
            <a:lvl1pPr marL="0" indent="0">
              <a:spcBef>
                <a:spcPts val="1000"/>
              </a:spcBef>
              <a:buFont typeface="Arial" panose="020B0604020202020204" pitchFamily="34" charset="0"/>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text or image</a:t>
            </a:r>
          </a:p>
        </p:txBody>
      </p:sp>
      <p:sp>
        <p:nvSpPr>
          <p:cNvPr id="8" name="Slide Number Placeholder 5">
            <a:extLst>
              <a:ext uri="{FF2B5EF4-FFF2-40B4-BE49-F238E27FC236}">
                <a16:creationId xmlns:a16="http://schemas.microsoft.com/office/drawing/2014/main" id="{D42DF01E-C353-4DCB-AB8F-8E9E6685746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9" name="LON">
            <a:extLst>
              <a:ext uri="{FF2B5EF4-FFF2-40B4-BE49-F238E27FC236}">
                <a16:creationId xmlns:a16="http://schemas.microsoft.com/office/drawing/2014/main" id="{736A2011-FD29-4BA8-B1B7-4BEE7E6355A0}"/>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D5690F73-0E7D-42E3-BC4B-82078DA0588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132161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lus 2 columns">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431E7A4-C9C8-F34D-B1BD-4D02B4DFAF0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1" name="Content Placeholder">
            <a:extLst>
              <a:ext uri="{FF2B5EF4-FFF2-40B4-BE49-F238E27FC236}">
                <a16:creationId xmlns:a16="http://schemas.microsoft.com/office/drawing/2014/main" id="{1939B3BB-CD8E-014F-8EFF-BD7A719BA5CF}"/>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4" name="Slide Number Placeholder 5">
            <a:extLst>
              <a:ext uri="{FF2B5EF4-FFF2-40B4-BE49-F238E27FC236}">
                <a16:creationId xmlns:a16="http://schemas.microsoft.com/office/drawing/2014/main" id="{27D9ABF2-791F-41D1-BEFE-39648C12777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LON">
            <a:extLst>
              <a:ext uri="{FF2B5EF4-FFF2-40B4-BE49-F238E27FC236}">
                <a16:creationId xmlns:a16="http://schemas.microsoft.com/office/drawing/2014/main" id="{E85E7169-A807-43D3-9D70-D0BABC5A2436}"/>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F5EFBB2E-A1F8-4B02-9EDA-C217775307DE}"/>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2502041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lus 2 column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45FC24C-2D07-1245-BB5E-7A50D0AE115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40D17E47-229C-5E4C-A647-00CFE969C39A}"/>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5" name="LON">
            <a:extLst>
              <a:ext uri="{FF2B5EF4-FFF2-40B4-BE49-F238E27FC236}">
                <a16:creationId xmlns:a16="http://schemas.microsoft.com/office/drawing/2014/main" id="{24D4F3B7-367D-C343-B199-03EF10B1E7D4}"/>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Slide Number Placeholder 5">
            <a:extLst>
              <a:ext uri="{FF2B5EF4-FFF2-40B4-BE49-F238E27FC236}">
                <a16:creationId xmlns:a16="http://schemas.microsoft.com/office/drawing/2014/main" id="{55540277-D031-40E9-9B78-22FA1367ADD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7" name="TextBox 6">
            <a:extLst>
              <a:ext uri="{FF2B5EF4-FFF2-40B4-BE49-F238E27FC236}">
                <a16:creationId xmlns:a16="http://schemas.microsoft.com/office/drawing/2014/main" id="{D4E906A9-C981-48BF-8F28-821EFFE5B41A}"/>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085345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513862" y="460255"/>
            <a:ext cx="8115302" cy="84931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p:cNvSpPr>
            <a:spLocks noGrp="1"/>
          </p:cNvSpPr>
          <p:nvPr>
            <p:ph type="body" idx="1"/>
          </p:nvPr>
        </p:nvSpPr>
        <p:spPr>
          <a:xfrm>
            <a:off x="513861" y="1452563"/>
            <a:ext cx="8115301" cy="45825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p:txBody>
      </p:sp>
      <p:grpSp>
        <p:nvGrpSpPr>
          <p:cNvPr id="13" name="Decorative">
            <a:extLst>
              <a:ext uri="{FF2B5EF4-FFF2-40B4-BE49-F238E27FC236}">
                <a16:creationId xmlns:a16="http://schemas.microsoft.com/office/drawing/2014/main" id="{CCA493B3-CA46-AE42-92E0-65E2C321C4EE}"/>
              </a:ext>
              <a:ext uri="{C183D7F6-B498-43B3-948B-1728B52AA6E4}">
                <adec:decorative xmlns:adec="http://schemas.microsoft.com/office/drawing/2017/decorative" val="1"/>
              </a:ext>
            </a:extLst>
          </p:cNvPr>
          <p:cNvGrpSpPr/>
          <p:nvPr userDrawn="1"/>
        </p:nvGrpSpPr>
        <p:grpSpPr>
          <a:xfrm>
            <a:off x="0" y="6446652"/>
            <a:ext cx="9144000" cy="457200"/>
            <a:chOff x="0" y="6437034"/>
            <a:chExt cx="12192000" cy="457200"/>
          </a:xfrm>
        </p:grpSpPr>
        <p:sp>
          <p:nvSpPr>
            <p:cNvPr id="9" name="Rectangle">
              <a:extLst>
                <a:ext uri="{FF2B5EF4-FFF2-40B4-BE49-F238E27FC236}">
                  <a16:creationId xmlns:a16="http://schemas.microsoft.com/office/drawing/2014/main" id="{1435C606-734A-6E44-8696-5C3FDC502060}"/>
                </a:ext>
              </a:extLst>
            </p:cNvPr>
            <p:cNvSpPr/>
            <p:nvPr userDrawn="1"/>
          </p:nvSpPr>
          <p:spPr>
            <a:xfrm>
              <a:off x="457200" y="6437034"/>
              <a:ext cx="112776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a:extLst>
                <a:ext uri="{FF2B5EF4-FFF2-40B4-BE49-F238E27FC236}">
                  <a16:creationId xmlns:a16="http://schemas.microsoft.com/office/drawing/2014/main" id="{3F0CDFAC-CEDE-EC48-B4AF-B38FC99BC062}"/>
                </a:ext>
              </a:extLst>
            </p:cNvPr>
            <p:cNvSpPr/>
            <p:nvPr userDrawn="1"/>
          </p:nvSpPr>
          <p:spPr>
            <a:xfrm>
              <a:off x="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a:extLst>
                <a:ext uri="{FF2B5EF4-FFF2-40B4-BE49-F238E27FC236}">
                  <a16:creationId xmlns:a16="http://schemas.microsoft.com/office/drawing/2014/main" id="{8653603B-C5BF-254D-A851-223464C33766}"/>
                </a:ext>
              </a:extLst>
            </p:cNvPr>
            <p:cNvSpPr/>
            <p:nvPr userDrawn="1"/>
          </p:nvSpPr>
          <p:spPr>
            <a:xfrm>
              <a:off x="1173480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5" name="Logo" descr="Wiley logo">
            <a:extLst>
              <a:ext uri="{FF2B5EF4-FFF2-40B4-BE49-F238E27FC236}">
                <a16:creationId xmlns:a16="http://schemas.microsoft.com/office/drawing/2014/main" id="{7C7EE61F-0A99-B444-AF52-6D916C599FBA}"/>
              </a:ext>
            </a:extLst>
          </p:cNvPr>
          <p:cNvPicPr>
            <a:picLocks noChangeAspect="1"/>
          </p:cNvPicPr>
          <p:nvPr userDrawn="1"/>
        </p:nvPicPr>
        <p:blipFill>
          <a:blip r:embed="rId32"/>
          <a:stretch>
            <a:fillRect/>
          </a:stretch>
        </p:blipFill>
        <p:spPr>
          <a:xfrm>
            <a:off x="513861" y="6567368"/>
            <a:ext cx="914400" cy="192617"/>
          </a:xfrm>
          <a:prstGeom prst="rect">
            <a:avLst/>
          </a:prstGeom>
        </p:spPr>
      </p:pic>
      <p:sp>
        <p:nvSpPr>
          <p:cNvPr id="12" name="TextBox 11">
            <a:extLst>
              <a:ext uri="{FF2B5EF4-FFF2-40B4-BE49-F238E27FC236}">
                <a16:creationId xmlns:a16="http://schemas.microsoft.com/office/drawing/2014/main" id="{608B8392-502A-CF6E-FDF1-EBB663540CE7}"/>
              </a:ext>
            </a:extLst>
          </p:cNvPr>
          <p:cNvSpPr txBox="1"/>
          <p:nvPr userDrawn="1"/>
        </p:nvSpPr>
        <p:spPr>
          <a:xfrm>
            <a:off x="2286000"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bg1"/>
                </a:solidFill>
                <a:effectLst/>
                <a:latin typeface="Calibri" panose="020F0502020204030204" pitchFamily="34" charset="0"/>
              </a:rPr>
              <a:t>Copyright © John Wiley &amp; Sons, Inc.</a:t>
            </a:r>
            <a:endParaRPr lang="en-US" sz="1400" dirty="0">
              <a:solidFill>
                <a:schemeClr val="bg1"/>
              </a:solidFill>
            </a:endParaRPr>
          </a:p>
        </p:txBody>
      </p:sp>
    </p:spTree>
    <p:extLst>
      <p:ext uri="{BB962C8B-B14F-4D97-AF65-F5344CB8AC3E}">
        <p14:creationId xmlns:p14="http://schemas.microsoft.com/office/powerpoint/2010/main" val="3952615297"/>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86" r:id="rId3"/>
    <p:sldLayoutId id="2147483687" r:id="rId4"/>
    <p:sldLayoutId id="2147483713" r:id="rId5"/>
    <p:sldLayoutId id="2147483711" r:id="rId6"/>
    <p:sldLayoutId id="2147483699" r:id="rId7"/>
    <p:sldLayoutId id="2147483688" r:id="rId8"/>
    <p:sldLayoutId id="2147483700" r:id="rId9"/>
    <p:sldLayoutId id="2147483676" r:id="rId10"/>
    <p:sldLayoutId id="2147483701" r:id="rId11"/>
    <p:sldLayoutId id="2147483689" r:id="rId12"/>
    <p:sldLayoutId id="2147483702" r:id="rId13"/>
    <p:sldLayoutId id="2147483690" r:id="rId14"/>
    <p:sldLayoutId id="2147483703" r:id="rId15"/>
    <p:sldLayoutId id="2147483692" r:id="rId16"/>
    <p:sldLayoutId id="2147483704" r:id="rId17"/>
    <p:sldLayoutId id="2147483693" r:id="rId18"/>
    <p:sldLayoutId id="2147483705" r:id="rId19"/>
    <p:sldLayoutId id="2147483691" r:id="rId20"/>
    <p:sldLayoutId id="2147483706" r:id="rId21"/>
    <p:sldLayoutId id="2147483694" r:id="rId22"/>
    <p:sldLayoutId id="2147483707" r:id="rId23"/>
    <p:sldLayoutId id="2147483695" r:id="rId24"/>
    <p:sldLayoutId id="2147483708" r:id="rId25"/>
    <p:sldLayoutId id="2147483696" r:id="rId26"/>
    <p:sldLayoutId id="2147483709" r:id="rId27"/>
    <p:sldLayoutId id="2147483710" r:id="rId28"/>
    <p:sldLayoutId id="2147483698" r:id="rId29"/>
    <p:sldLayoutId id="2147483712" r:id="rId30"/>
  </p:sldLayoutIdLst>
  <p:hf sldNum="0" hdr="0" dt="0"/>
  <p:txStyles>
    <p:titleStyle>
      <a:lvl1pPr algn="l" defTabSz="685800" rtl="0" eaLnBrk="1" latinLnBrk="0" hangingPunct="1">
        <a:lnSpc>
          <a:spcPct val="90000"/>
        </a:lnSpc>
        <a:spcBef>
          <a:spcPct val="0"/>
        </a:spcBef>
        <a:buNone/>
        <a:defRPr sz="4000" b="0" i="0" kern="1200">
          <a:solidFill>
            <a:schemeClr val="accent2"/>
          </a:solidFill>
          <a:latin typeface="+mj-lt"/>
          <a:ea typeface="+mj-ea"/>
          <a:cs typeface="Calibri" panose="020F0502020204030204" pitchFamily="34" charset="0"/>
        </a:defRPr>
      </a:lvl1pPr>
    </p:titleStyle>
    <p:body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5EEFAE5-F1E1-43AC-9776-CC1BA719C881}"/>
              </a:ext>
            </a:extLst>
          </p:cNvPr>
          <p:cNvSpPr>
            <a:spLocks noGrp="1"/>
          </p:cNvSpPr>
          <p:nvPr>
            <p:ph type="ctrTitle"/>
          </p:nvPr>
        </p:nvSpPr>
        <p:spPr>
          <a:xfrm>
            <a:off x="332509" y="338755"/>
            <a:ext cx="8470670" cy="1341596"/>
          </a:xfrm>
        </p:spPr>
        <p:txBody>
          <a:bodyPr>
            <a:noAutofit/>
          </a:bodyPr>
          <a:lstStyle/>
          <a:p>
            <a:pPr>
              <a:lnSpc>
                <a:spcPct val="100000"/>
              </a:lnSpc>
            </a:pPr>
            <a:r>
              <a:rPr lang="en-US" sz="5400" dirty="0">
                <a:latin typeface="Calibri" pitchFamily="34" charset="0"/>
              </a:rPr>
              <a:t>Financial Accounting</a:t>
            </a:r>
            <a:endParaRPr lang="en-IN" sz="5400" dirty="0"/>
          </a:p>
        </p:txBody>
      </p:sp>
      <p:sp>
        <p:nvSpPr>
          <p:cNvPr id="16" name="Subtitle 15">
            <a:extLst>
              <a:ext uri="{FF2B5EF4-FFF2-40B4-BE49-F238E27FC236}">
                <a16:creationId xmlns:a16="http://schemas.microsoft.com/office/drawing/2014/main" id="{35318545-96F9-4BD6-917E-204635EAB2DB}"/>
              </a:ext>
            </a:extLst>
          </p:cNvPr>
          <p:cNvSpPr>
            <a:spLocks noGrp="1"/>
          </p:cNvSpPr>
          <p:nvPr>
            <p:ph type="subTitle" idx="1"/>
          </p:nvPr>
        </p:nvSpPr>
        <p:spPr>
          <a:xfrm>
            <a:off x="340821" y="1680351"/>
            <a:ext cx="8470670" cy="579791"/>
          </a:xfrm>
        </p:spPr>
        <p:txBody>
          <a:bodyPr>
            <a:normAutofit/>
          </a:bodyPr>
          <a:lstStyle/>
          <a:p>
            <a:pPr>
              <a:lnSpc>
                <a:spcPct val="100000"/>
              </a:lnSpc>
            </a:pPr>
            <a:r>
              <a:rPr lang="en-US" sz="2800" dirty="0">
                <a:latin typeface="Calibri" panose="020F0502020204030204" pitchFamily="34" charset="0"/>
                <a:cs typeface="Calibri" panose="020F0502020204030204" pitchFamily="34" charset="0"/>
              </a:rPr>
              <a:t>IFRS 5</a:t>
            </a:r>
            <a:r>
              <a:rPr lang="en-US" sz="2800" baseline="30000" dirty="0">
                <a:latin typeface="Calibri" panose="020F0502020204030204" pitchFamily="34" charset="0"/>
                <a:cs typeface="Calibri" panose="020F0502020204030204" pitchFamily="34" charset="0"/>
              </a:rPr>
              <a:t>th</a:t>
            </a:r>
            <a:r>
              <a:rPr lang="en-US" sz="2800" dirty="0">
                <a:latin typeface="Calibri" panose="020F0502020204030204" pitchFamily="34" charset="0"/>
                <a:cs typeface="Calibri" panose="020F0502020204030204" pitchFamily="34" charset="0"/>
              </a:rPr>
              <a:t> Edition</a:t>
            </a:r>
          </a:p>
        </p:txBody>
      </p:sp>
      <p:sp>
        <p:nvSpPr>
          <p:cNvPr id="17" name="Content Placeholder 16">
            <a:extLst>
              <a:ext uri="{FF2B5EF4-FFF2-40B4-BE49-F238E27FC236}">
                <a16:creationId xmlns:a16="http://schemas.microsoft.com/office/drawing/2014/main" id="{6D6F9A41-82B0-4801-A978-EBFF13E9A989}"/>
              </a:ext>
            </a:extLst>
          </p:cNvPr>
          <p:cNvSpPr>
            <a:spLocks noGrp="1"/>
          </p:cNvSpPr>
          <p:nvPr>
            <p:ph sz="quarter" idx="24"/>
          </p:nvPr>
        </p:nvSpPr>
        <p:spPr>
          <a:xfrm>
            <a:off x="336550" y="2359282"/>
            <a:ext cx="8470900" cy="603504"/>
          </a:xfrm>
        </p:spPr>
        <p:txBody>
          <a:bodyPr/>
          <a:lstStyle/>
          <a:p>
            <a:pPr>
              <a:lnSpc>
                <a:spcPct val="100000"/>
              </a:lnSpc>
            </a:pPr>
            <a:r>
              <a:rPr lang="en-US" sz="3400" dirty="0"/>
              <a:t>Weygandt ● Kimmel</a:t>
            </a:r>
          </a:p>
        </p:txBody>
      </p:sp>
      <p:sp>
        <p:nvSpPr>
          <p:cNvPr id="18" name="Content Placeholder 17">
            <a:extLst>
              <a:ext uri="{FF2B5EF4-FFF2-40B4-BE49-F238E27FC236}">
                <a16:creationId xmlns:a16="http://schemas.microsoft.com/office/drawing/2014/main" id="{1B8636B7-78E2-4643-B342-446D928DC8B1}"/>
              </a:ext>
            </a:extLst>
          </p:cNvPr>
          <p:cNvSpPr>
            <a:spLocks noGrp="1"/>
          </p:cNvSpPr>
          <p:nvPr>
            <p:ph sz="quarter" idx="25"/>
          </p:nvPr>
        </p:nvSpPr>
        <p:spPr>
          <a:xfrm>
            <a:off x="336550" y="3544629"/>
            <a:ext cx="8470900" cy="668222"/>
          </a:xfrm>
        </p:spPr>
        <p:txBody>
          <a:bodyPr>
            <a:normAutofit/>
          </a:bodyPr>
          <a:lstStyle/>
          <a:p>
            <a:pPr>
              <a:lnSpc>
                <a:spcPct val="100000"/>
              </a:lnSpc>
            </a:pPr>
            <a:r>
              <a:rPr lang="en-US" sz="3200" b="1" spc="200" dirty="0">
                <a:solidFill>
                  <a:schemeClr val="accent2"/>
                </a:solidFill>
                <a:latin typeface="Calibri" panose="020F0502020204030204" pitchFamily="34" charset="0"/>
                <a:cs typeface="Calibri" panose="020F0502020204030204" pitchFamily="34" charset="0"/>
              </a:rPr>
              <a:t>Chapter 9</a:t>
            </a:r>
          </a:p>
        </p:txBody>
      </p:sp>
      <p:sp>
        <p:nvSpPr>
          <p:cNvPr id="19" name="Content Placeholder 18">
            <a:extLst>
              <a:ext uri="{FF2B5EF4-FFF2-40B4-BE49-F238E27FC236}">
                <a16:creationId xmlns:a16="http://schemas.microsoft.com/office/drawing/2014/main" id="{30A53EF8-8921-4E18-AD00-1CD137A56C16}"/>
              </a:ext>
            </a:extLst>
          </p:cNvPr>
          <p:cNvSpPr>
            <a:spLocks noGrp="1"/>
          </p:cNvSpPr>
          <p:nvPr>
            <p:ph sz="quarter" idx="26"/>
          </p:nvPr>
        </p:nvSpPr>
        <p:spPr>
          <a:xfrm>
            <a:off x="336550" y="4644248"/>
            <a:ext cx="8470900" cy="1093611"/>
          </a:xfrm>
        </p:spPr>
        <p:txBody>
          <a:bodyPr/>
          <a:lstStyle/>
          <a:p>
            <a:r>
              <a:rPr lang="en-US" sz="4000" b="0" spc="0" dirty="0">
                <a:solidFill>
                  <a:schemeClr val="accent3"/>
                </a:solidFill>
              </a:rPr>
              <a:t>Plant Assets, Natural Resources, and Intangible Assets</a:t>
            </a:r>
          </a:p>
        </p:txBody>
      </p:sp>
      <p:sp>
        <p:nvSpPr>
          <p:cNvPr id="20" name="Content Placeholder 19">
            <a:extLst>
              <a:ext uri="{FF2B5EF4-FFF2-40B4-BE49-F238E27FC236}">
                <a16:creationId xmlns:a16="http://schemas.microsoft.com/office/drawing/2014/main" id="{24B2E272-E59A-4FB8-8035-4B6B789B647E}"/>
              </a:ext>
            </a:extLst>
          </p:cNvPr>
          <p:cNvSpPr>
            <a:spLocks noGrp="1"/>
          </p:cNvSpPr>
          <p:nvPr>
            <p:ph sz="quarter" idx="28"/>
          </p:nvPr>
        </p:nvSpPr>
        <p:spPr>
          <a:xfrm>
            <a:off x="897359" y="5883242"/>
            <a:ext cx="7349282" cy="277812"/>
          </a:xfrm>
        </p:spPr>
        <p:txBody>
          <a:bodyPr/>
          <a:lstStyle/>
          <a:p>
            <a:pPr algn="l"/>
            <a:r>
              <a:rPr lang="en-US" dirty="0">
                <a:solidFill>
                  <a:schemeClr val="bg1"/>
                </a:solidFill>
              </a:rPr>
              <a:t>This slide deck contains animations. Please disable animations if they cause issues with your device.</a:t>
            </a:r>
          </a:p>
        </p:txBody>
      </p:sp>
      <p:sp>
        <p:nvSpPr>
          <p:cNvPr id="8" name="TextBox 7">
            <a:extLst>
              <a:ext uri="{FF2B5EF4-FFF2-40B4-BE49-F238E27FC236}">
                <a16:creationId xmlns:a16="http://schemas.microsoft.com/office/drawing/2014/main" id="{065FB038-875E-A619-C8A6-856201F3C879}"/>
              </a:ext>
            </a:extLst>
          </p:cNvPr>
          <p:cNvSpPr txBox="1"/>
          <p:nvPr/>
        </p:nvSpPr>
        <p:spPr>
          <a:xfrm>
            <a:off x="2301498"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6">
                    <a:lumMod val="75000"/>
                  </a:schemeClr>
                </a:solidFill>
                <a:effectLst/>
                <a:latin typeface="Calibri" panose="020F0502020204030204" pitchFamily="34" charset="0"/>
              </a:rPr>
              <a:t>Copyright © John Wiley &amp; Sons, Inc.</a:t>
            </a:r>
            <a:endParaRPr lang="en-US" sz="1400" dirty="0">
              <a:solidFill>
                <a:schemeClr val="accent6">
                  <a:lumMod val="75000"/>
                </a:schemeClr>
              </a:solidFill>
            </a:endParaRPr>
          </a:p>
        </p:txBody>
      </p:sp>
    </p:spTree>
    <p:extLst>
      <p:ext uri="{BB962C8B-B14F-4D97-AF65-F5344CB8AC3E}">
        <p14:creationId xmlns:p14="http://schemas.microsoft.com/office/powerpoint/2010/main" val="1678023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Franchises</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Autofit/>
          </a:bodyPr>
          <a:lstStyle/>
          <a:p>
            <a:r>
              <a:rPr lang="en-US" dirty="0">
                <a:solidFill>
                  <a:srgbClr val="FF0000"/>
                </a:solidFill>
              </a:rPr>
              <a:t>Contractual arrangement </a:t>
            </a:r>
            <a:r>
              <a:rPr lang="en-US" dirty="0"/>
              <a:t>between a franchisor and a franchisee</a:t>
            </a:r>
          </a:p>
          <a:p>
            <a:pPr lvl="1"/>
            <a:r>
              <a:rPr lang="en-US" dirty="0"/>
              <a:t>CPC, Subway, and Europcar are franchises</a:t>
            </a:r>
          </a:p>
          <a:p>
            <a:r>
              <a:rPr lang="en-US" dirty="0">
                <a:solidFill>
                  <a:srgbClr val="FF0000"/>
                </a:solidFill>
              </a:rPr>
              <a:t>A right </a:t>
            </a:r>
            <a:r>
              <a:rPr lang="en-US" dirty="0"/>
              <a:t>to sell certain products or services or to use certain trademarks or trade names within a designated geographic area. </a:t>
            </a:r>
          </a:p>
          <a:p>
            <a:r>
              <a:rPr lang="en-US" dirty="0"/>
              <a:t>Franchise (or license) with a limited life should be </a:t>
            </a:r>
            <a:r>
              <a:rPr lang="en-US" dirty="0">
                <a:solidFill>
                  <a:srgbClr val="FF0000"/>
                </a:solidFill>
              </a:rPr>
              <a:t>amortized to expense over its useful life</a:t>
            </a:r>
          </a:p>
          <a:p>
            <a:r>
              <a:rPr lang="en-US" dirty="0"/>
              <a:t>If </a:t>
            </a:r>
            <a:r>
              <a:rPr lang="en-US" dirty="0">
                <a:solidFill>
                  <a:srgbClr val="FF0000"/>
                </a:solidFill>
              </a:rPr>
              <a:t>life is indefinite</a:t>
            </a:r>
            <a:r>
              <a:rPr lang="en-US" dirty="0"/>
              <a:t>, the cost is not amortized</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66419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Goodwill</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Autofit/>
          </a:bodyPr>
          <a:lstStyle/>
          <a:p>
            <a:r>
              <a:rPr lang="en-US" b="1" dirty="0"/>
              <a:t>Includes</a:t>
            </a:r>
            <a:r>
              <a:rPr lang="en-US" dirty="0"/>
              <a:t> exceptional management, desirable location, good customer relations, skilled employees, high-quality products, and harmonious relationship with labor unions</a:t>
            </a:r>
          </a:p>
          <a:p>
            <a:r>
              <a:rPr lang="en-US" dirty="0"/>
              <a:t>Can be identified only with the business </a:t>
            </a:r>
            <a:r>
              <a:rPr lang="en-US" b="1" dirty="0"/>
              <a:t>as a whole</a:t>
            </a:r>
          </a:p>
          <a:p>
            <a:r>
              <a:rPr lang="en-US" b="1" dirty="0"/>
              <a:t>Only recorded</a:t>
            </a:r>
            <a:r>
              <a:rPr lang="en-US" dirty="0"/>
              <a:t> when an </a:t>
            </a:r>
            <a:r>
              <a:rPr lang="en-US" b="1" dirty="0"/>
              <a:t>entire business is purchased</a:t>
            </a:r>
          </a:p>
          <a:p>
            <a:r>
              <a:rPr lang="en-US" dirty="0"/>
              <a:t>Goodwill is recorded </a:t>
            </a:r>
            <a:r>
              <a:rPr lang="en-US" dirty="0">
                <a:solidFill>
                  <a:srgbClr val="FF0000"/>
                </a:solidFill>
              </a:rPr>
              <a:t>as the excess of purchase price over fair value of net assets acquired</a:t>
            </a:r>
          </a:p>
          <a:p>
            <a:r>
              <a:rPr lang="en-US" dirty="0">
                <a:solidFill>
                  <a:srgbClr val="FF0000"/>
                </a:solidFill>
              </a:rPr>
              <a:t>Not amortized</a:t>
            </a:r>
            <a:r>
              <a:rPr lang="en-US" dirty="0"/>
              <a:t>, but impairment test needed</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594697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close-up of a document&#10;&#10;Description automatically generated">
            <a:extLst>
              <a:ext uri="{FF2B5EF4-FFF2-40B4-BE49-F238E27FC236}">
                <a16:creationId xmlns:a16="http://schemas.microsoft.com/office/drawing/2014/main" id="{C4CAB7A6-890E-3B27-D2EC-16DCEC6F2DCF}"/>
              </a:ext>
            </a:extLst>
          </p:cNvPr>
          <p:cNvPicPr>
            <a:picLocks noGrp="1" noChangeAspect="1"/>
          </p:cNvPicPr>
          <p:nvPr>
            <p:ph sz="quarter" idx="12"/>
          </p:nvPr>
        </p:nvPicPr>
        <p:blipFill>
          <a:blip r:embed="rId3"/>
          <a:stretch>
            <a:fillRect/>
          </a:stretch>
        </p:blipFill>
        <p:spPr>
          <a:xfrm>
            <a:off x="1061772" y="460255"/>
            <a:ext cx="7020455" cy="5924670"/>
          </a:xfrm>
        </p:spPr>
      </p:pic>
      <p:sp>
        <p:nvSpPr>
          <p:cNvPr id="4" name="Content Placeholder 3">
            <a:extLst>
              <a:ext uri="{FF2B5EF4-FFF2-40B4-BE49-F238E27FC236}">
                <a16:creationId xmlns:a16="http://schemas.microsoft.com/office/drawing/2014/main" id="{4924C804-202B-EE91-EF11-20552E7CCE99}"/>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58528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paper with text on it&#10;&#10;Description automatically generated">
            <a:extLst>
              <a:ext uri="{FF2B5EF4-FFF2-40B4-BE49-F238E27FC236}">
                <a16:creationId xmlns:a16="http://schemas.microsoft.com/office/drawing/2014/main" id="{941ED0D1-EB4A-20C1-2DE9-02B3D9A4680A}"/>
              </a:ext>
            </a:extLst>
          </p:cNvPr>
          <p:cNvPicPr>
            <a:picLocks noGrp="1" noChangeAspect="1"/>
          </p:cNvPicPr>
          <p:nvPr>
            <p:ph sz="quarter" idx="12"/>
          </p:nvPr>
        </p:nvPicPr>
        <p:blipFill>
          <a:blip r:embed="rId3"/>
          <a:stretch>
            <a:fillRect/>
          </a:stretch>
        </p:blipFill>
        <p:spPr>
          <a:xfrm>
            <a:off x="1536395" y="545456"/>
            <a:ext cx="6071210" cy="5767087"/>
          </a:xfrm>
        </p:spPr>
      </p:pic>
      <p:sp>
        <p:nvSpPr>
          <p:cNvPr id="4" name="Content Placeholder 3">
            <a:extLst>
              <a:ext uri="{FF2B5EF4-FFF2-40B4-BE49-F238E27FC236}">
                <a16:creationId xmlns:a16="http://schemas.microsoft.com/office/drawing/2014/main" id="{67FCBE3E-484A-C700-84E1-DA5652D4AF2E}"/>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2853734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Research and Development Costs</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Autofit/>
          </a:bodyPr>
          <a:lstStyle/>
          <a:p>
            <a:pPr marL="0" indent="0">
              <a:buNone/>
            </a:pPr>
            <a:r>
              <a:rPr lang="en-US" b="1" dirty="0"/>
              <a:t>Expenditures </a:t>
            </a:r>
            <a:r>
              <a:rPr lang="en-US" dirty="0"/>
              <a:t>that may lead to </a:t>
            </a:r>
          </a:p>
          <a:p>
            <a:r>
              <a:rPr lang="en-US" dirty="0"/>
              <a:t>Patents, copyrights, new processes, new products</a:t>
            </a:r>
          </a:p>
          <a:p>
            <a:pPr marL="0" indent="0">
              <a:buNone/>
            </a:pPr>
            <a:r>
              <a:rPr lang="en-US" dirty="0">
                <a:solidFill>
                  <a:srgbClr val="FF0000"/>
                </a:solidFill>
              </a:rPr>
              <a:t>Costs in the research phase are expensed when incurred</a:t>
            </a:r>
          </a:p>
          <a:p>
            <a:pPr marL="0" indent="0">
              <a:buNone/>
            </a:pPr>
            <a:r>
              <a:rPr lang="en-US" dirty="0">
                <a:solidFill>
                  <a:srgbClr val="FF0000"/>
                </a:solidFill>
              </a:rPr>
              <a:t>Costs in the development phase are expensed </a:t>
            </a:r>
            <a:r>
              <a:rPr lang="en-US" dirty="0"/>
              <a:t>until specific criteria are met, primarily that </a:t>
            </a:r>
            <a:r>
              <a:rPr lang="en-US" b="1" dirty="0"/>
              <a:t>technological feasibility</a:t>
            </a:r>
            <a:r>
              <a:rPr lang="en-US" dirty="0"/>
              <a:t> is achieved</a:t>
            </a:r>
          </a:p>
          <a:p>
            <a:pPr marL="0" indent="0">
              <a:buNone/>
            </a:pPr>
            <a:r>
              <a:rPr lang="en-US" dirty="0"/>
              <a:t>Development costs incurred after </a:t>
            </a:r>
            <a:r>
              <a:rPr lang="en-US" b="1" dirty="0"/>
              <a:t>technological feasibility</a:t>
            </a:r>
            <a:r>
              <a:rPr lang="en-US" dirty="0"/>
              <a:t> is achieved are </a:t>
            </a:r>
            <a:r>
              <a:rPr lang="en-US" dirty="0">
                <a:solidFill>
                  <a:srgbClr val="FF0000"/>
                </a:solidFill>
              </a:rPr>
              <a:t>capitalized</a:t>
            </a:r>
            <a:r>
              <a:rPr lang="en-US" dirty="0"/>
              <a:t> to </a:t>
            </a:r>
            <a:r>
              <a:rPr lang="en-US" b="1" dirty="0"/>
              <a:t>Development Costs,</a:t>
            </a:r>
            <a:r>
              <a:rPr lang="en-US" dirty="0"/>
              <a:t> an intangible asset</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080620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9E28B5-518A-FAC2-F91E-B1BF175F2E64}"/>
              </a:ext>
            </a:extLst>
          </p:cNvPr>
          <p:cNvSpPr>
            <a:spLocks noGrp="1"/>
          </p:cNvSpPr>
          <p:nvPr>
            <p:ph type="title"/>
          </p:nvPr>
        </p:nvSpPr>
        <p:spPr/>
        <p:txBody>
          <a:bodyPr/>
          <a:lstStyle/>
          <a:p>
            <a:r>
              <a:rPr lang="en-US" dirty="0">
                <a:solidFill>
                  <a:schemeClr val="bg1"/>
                </a:solidFill>
              </a:rPr>
              <a:t>LO4 Review Question</a:t>
            </a:r>
            <a:endParaRPr lang="en-IN" dirty="0"/>
          </a:p>
        </p:txBody>
      </p:sp>
      <p:sp>
        <p:nvSpPr>
          <p:cNvPr id="6" name="Content Placeholder 5">
            <a:extLst>
              <a:ext uri="{FF2B5EF4-FFF2-40B4-BE49-F238E27FC236}">
                <a16:creationId xmlns:a16="http://schemas.microsoft.com/office/drawing/2014/main" id="{D49AD243-DA9F-CF9E-FC82-3A1007FC1B2B}"/>
              </a:ext>
            </a:extLst>
          </p:cNvPr>
          <p:cNvSpPr>
            <a:spLocks noGrp="1"/>
          </p:cNvSpPr>
          <p:nvPr>
            <p:ph sz="quarter" idx="12"/>
          </p:nvPr>
        </p:nvSpPr>
        <p:spPr>
          <a:xfrm>
            <a:off x="513862" y="1536569"/>
            <a:ext cx="8115301" cy="4848847"/>
          </a:xfrm>
        </p:spPr>
        <p:txBody>
          <a:bodyPr>
            <a:normAutofit/>
          </a:bodyPr>
          <a:lstStyle/>
          <a:p>
            <a:pPr marL="0" indent="0">
              <a:lnSpc>
                <a:spcPct val="100000"/>
              </a:lnSpc>
              <a:spcBef>
                <a:spcPts val="624"/>
              </a:spcBef>
              <a:buNone/>
            </a:pPr>
            <a:r>
              <a:rPr lang="en-US" sz="2800" dirty="0"/>
              <a:t>Which of the following statements is </a:t>
            </a:r>
            <a:r>
              <a:rPr lang="en-US" sz="2800" b="1" dirty="0"/>
              <a:t>false?</a:t>
            </a:r>
          </a:p>
          <a:p>
            <a:pPr marL="720725" indent="-366713">
              <a:lnSpc>
                <a:spcPct val="100000"/>
              </a:lnSpc>
              <a:spcBef>
                <a:spcPts val="624"/>
              </a:spcBef>
              <a:buFont typeface="+mj-lt"/>
              <a:buAutoNum type="alphaLcPeriod"/>
            </a:pPr>
            <a:r>
              <a:rPr lang="en-US" sz="2800" dirty="0"/>
              <a:t>If an intangible asset has a finite life, it should be amortized.</a:t>
            </a:r>
          </a:p>
          <a:p>
            <a:pPr marL="720725" indent="-366713">
              <a:lnSpc>
                <a:spcPct val="100000"/>
              </a:lnSpc>
              <a:spcBef>
                <a:spcPts val="624"/>
              </a:spcBef>
              <a:buFont typeface="+mj-lt"/>
              <a:buAutoNum type="alphaLcPeriod"/>
            </a:pPr>
            <a:r>
              <a:rPr lang="en-US" sz="2800" dirty="0"/>
              <a:t>The amortization period of an intangible asset can exceed 20 years.</a:t>
            </a:r>
          </a:p>
          <a:p>
            <a:pPr marL="720725" indent="-366713">
              <a:lnSpc>
                <a:spcPct val="100000"/>
              </a:lnSpc>
              <a:spcBef>
                <a:spcPts val="624"/>
              </a:spcBef>
              <a:buFont typeface="+mj-lt"/>
              <a:buAutoNum type="alphaLcPeriod"/>
            </a:pPr>
            <a:r>
              <a:rPr lang="en-US" sz="2800" dirty="0"/>
              <a:t>Goodwill is recorded only when a business is purchased.</a:t>
            </a:r>
          </a:p>
          <a:p>
            <a:pPr marL="720725" indent="-366713">
              <a:lnSpc>
                <a:spcPct val="100000"/>
              </a:lnSpc>
              <a:spcBef>
                <a:spcPts val="624"/>
              </a:spcBef>
              <a:buFont typeface="+mj-lt"/>
              <a:buAutoNum type="alphaLcPeriod"/>
            </a:pPr>
            <a:r>
              <a:rPr lang="en-US" sz="2800" dirty="0"/>
              <a:t>Development costs are always expensed when incurred.</a:t>
            </a:r>
          </a:p>
        </p:txBody>
      </p:sp>
      <p:sp>
        <p:nvSpPr>
          <p:cNvPr id="12" name="Content Placeholder 5">
            <a:extLst>
              <a:ext uri="{FF2B5EF4-FFF2-40B4-BE49-F238E27FC236}">
                <a16:creationId xmlns:a16="http://schemas.microsoft.com/office/drawing/2014/main" id="{B520425B-506C-C2B5-9AD1-51D8C5C84CE3}"/>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777139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9E28B5-518A-FAC2-F91E-B1BF175F2E64}"/>
              </a:ext>
            </a:extLst>
          </p:cNvPr>
          <p:cNvSpPr>
            <a:spLocks noGrp="1"/>
          </p:cNvSpPr>
          <p:nvPr>
            <p:ph type="title"/>
          </p:nvPr>
        </p:nvSpPr>
        <p:spPr/>
        <p:txBody>
          <a:bodyPr/>
          <a:lstStyle/>
          <a:p>
            <a:r>
              <a:rPr lang="en-US" dirty="0">
                <a:solidFill>
                  <a:schemeClr val="bg1"/>
                </a:solidFill>
              </a:rPr>
              <a:t>LO4 – Solution</a:t>
            </a:r>
            <a:endParaRPr lang="en-IN" dirty="0"/>
          </a:p>
        </p:txBody>
      </p:sp>
      <p:sp>
        <p:nvSpPr>
          <p:cNvPr id="6" name="Content Placeholder 5">
            <a:extLst>
              <a:ext uri="{FF2B5EF4-FFF2-40B4-BE49-F238E27FC236}">
                <a16:creationId xmlns:a16="http://schemas.microsoft.com/office/drawing/2014/main" id="{D49AD243-DA9F-CF9E-FC82-3A1007FC1B2B}"/>
              </a:ext>
            </a:extLst>
          </p:cNvPr>
          <p:cNvSpPr>
            <a:spLocks noGrp="1"/>
          </p:cNvSpPr>
          <p:nvPr>
            <p:ph sz="quarter" idx="12"/>
          </p:nvPr>
        </p:nvSpPr>
        <p:spPr>
          <a:xfrm>
            <a:off x="513862" y="1536569"/>
            <a:ext cx="8115301" cy="4848847"/>
          </a:xfrm>
        </p:spPr>
        <p:txBody>
          <a:bodyPr>
            <a:normAutofit/>
          </a:bodyPr>
          <a:lstStyle/>
          <a:p>
            <a:pPr marL="0" indent="0">
              <a:lnSpc>
                <a:spcPct val="100000"/>
              </a:lnSpc>
              <a:spcBef>
                <a:spcPts val="624"/>
              </a:spcBef>
              <a:buNone/>
            </a:pPr>
            <a:r>
              <a:rPr lang="en-US" sz="2800" dirty="0"/>
              <a:t>Which of the following statements is </a:t>
            </a:r>
            <a:r>
              <a:rPr lang="en-US" sz="2800" b="1" dirty="0"/>
              <a:t>false?</a:t>
            </a:r>
          </a:p>
          <a:p>
            <a:pPr marL="720725" indent="-366713">
              <a:lnSpc>
                <a:spcPct val="100000"/>
              </a:lnSpc>
              <a:spcBef>
                <a:spcPts val="624"/>
              </a:spcBef>
              <a:buFont typeface="+mj-lt"/>
              <a:buAutoNum type="alphaLcPeriod"/>
            </a:pPr>
            <a:r>
              <a:rPr lang="en-US" sz="2800" dirty="0"/>
              <a:t>If an intangible asset has a finite life, it should be amortized.</a:t>
            </a:r>
          </a:p>
          <a:p>
            <a:pPr marL="720725" indent="-366713">
              <a:lnSpc>
                <a:spcPct val="100000"/>
              </a:lnSpc>
              <a:spcBef>
                <a:spcPts val="624"/>
              </a:spcBef>
              <a:buFont typeface="+mj-lt"/>
              <a:buAutoNum type="alphaLcPeriod"/>
            </a:pPr>
            <a:r>
              <a:rPr lang="en-US" sz="2800" dirty="0"/>
              <a:t>The amortization period of an intangible asset can exceed 20 years.</a:t>
            </a:r>
          </a:p>
          <a:p>
            <a:pPr marL="720725" indent="-366713">
              <a:lnSpc>
                <a:spcPct val="100000"/>
              </a:lnSpc>
              <a:spcBef>
                <a:spcPts val="624"/>
              </a:spcBef>
              <a:buFont typeface="+mj-lt"/>
              <a:buAutoNum type="alphaLcPeriod"/>
            </a:pPr>
            <a:r>
              <a:rPr lang="en-US" sz="2800" dirty="0"/>
              <a:t>Goodwill is recorded only when a business is purchased.</a:t>
            </a:r>
          </a:p>
          <a:p>
            <a:pPr marL="720725" indent="-366713">
              <a:lnSpc>
                <a:spcPct val="100000"/>
              </a:lnSpc>
              <a:spcBef>
                <a:spcPts val="624"/>
              </a:spcBef>
              <a:buFont typeface="+mj-lt"/>
              <a:buAutoNum type="alphaLcPeriod"/>
            </a:pPr>
            <a:r>
              <a:rPr lang="en-US" sz="2800" b="1" dirty="0"/>
              <a:t>Development costs are always expensed when incurred.</a:t>
            </a:r>
            <a:r>
              <a:rPr lang="en-US" sz="2800" dirty="0"/>
              <a:t> (Correct)</a:t>
            </a:r>
          </a:p>
        </p:txBody>
      </p:sp>
      <p:sp>
        <p:nvSpPr>
          <p:cNvPr id="12" name="Content Placeholder 5">
            <a:extLst>
              <a:ext uri="{FF2B5EF4-FFF2-40B4-BE49-F238E27FC236}">
                <a16:creationId xmlns:a16="http://schemas.microsoft.com/office/drawing/2014/main" id="{0AE13791-5849-9F3A-A330-6784A8C7F11B}"/>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4048043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BF978-4985-395B-79EF-AA1D6DD570F2}"/>
              </a:ext>
            </a:extLst>
          </p:cNvPr>
          <p:cNvSpPr>
            <a:spLocks noGrp="1"/>
          </p:cNvSpPr>
          <p:nvPr>
            <p:ph type="title"/>
          </p:nvPr>
        </p:nvSpPr>
        <p:spPr/>
        <p:txBody>
          <a:bodyPr>
            <a:normAutofit/>
          </a:bodyPr>
          <a:lstStyle/>
          <a:p>
            <a:r>
              <a:rPr lang="en-US" dirty="0"/>
              <a:t>DO IT! 4: Classification Concepts</a:t>
            </a:r>
            <a:endParaRPr lang="en-IN" dirty="0"/>
          </a:p>
        </p:txBody>
      </p:sp>
      <p:sp>
        <p:nvSpPr>
          <p:cNvPr id="6" name="Content Placeholder 5">
            <a:extLst>
              <a:ext uri="{FF2B5EF4-FFF2-40B4-BE49-F238E27FC236}">
                <a16:creationId xmlns:a16="http://schemas.microsoft.com/office/drawing/2014/main" id="{2AFFB550-E622-4A30-590F-67972F4184DF}"/>
              </a:ext>
            </a:extLst>
          </p:cNvPr>
          <p:cNvSpPr>
            <a:spLocks noGrp="1"/>
          </p:cNvSpPr>
          <p:nvPr>
            <p:ph sz="quarter" idx="10"/>
          </p:nvPr>
        </p:nvSpPr>
        <p:spPr>
          <a:xfrm>
            <a:off x="291920" y="1639380"/>
            <a:ext cx="8560160" cy="481652"/>
          </a:xfrm>
        </p:spPr>
        <p:txBody>
          <a:bodyPr>
            <a:normAutofit/>
          </a:bodyPr>
          <a:lstStyle/>
          <a:p>
            <a:pPr marL="0" indent="0">
              <a:buNone/>
            </a:pPr>
            <a:r>
              <a:rPr lang="en-US" sz="2400" dirty="0"/>
              <a:t>Match the statement with the term most directly associated with it.</a:t>
            </a:r>
          </a:p>
        </p:txBody>
      </p:sp>
      <p:graphicFrame>
        <p:nvGraphicFramePr>
          <p:cNvPr id="5" name="Content Placeholder 14" descr="Table is accessible to screenreaders">
            <a:extLst>
              <a:ext uri="{FF2B5EF4-FFF2-40B4-BE49-F238E27FC236}">
                <a16:creationId xmlns:a16="http://schemas.microsoft.com/office/drawing/2014/main" id="{CA7E310D-659D-F724-1D55-6A363C6ABE66}"/>
              </a:ext>
            </a:extLst>
          </p:cNvPr>
          <p:cNvGraphicFramePr>
            <a:graphicFrameLocks noGrp="1"/>
          </p:cNvGraphicFramePr>
          <p:nvPr>
            <p:ph type="tbl" sz="quarter" idx="13"/>
            <p:extLst>
              <p:ext uri="{D42A27DB-BD31-4B8C-83A1-F6EECF244321}">
                <p14:modId xmlns:p14="http://schemas.microsoft.com/office/powerpoint/2010/main" val="931059668"/>
              </p:ext>
            </p:extLst>
          </p:nvPr>
        </p:nvGraphicFramePr>
        <p:xfrm>
          <a:off x="735520" y="2146965"/>
          <a:ext cx="7624255" cy="1243584"/>
        </p:xfrm>
        <a:graphic>
          <a:graphicData uri="http://schemas.openxmlformats.org/drawingml/2006/table">
            <a:tbl>
              <a:tblPr firstRow="1" bandRow="1">
                <a:tableStyleId>{2D5ABB26-0587-4C30-8999-92F81FD0307C}</a:tableStyleId>
              </a:tblPr>
              <a:tblGrid>
                <a:gridCol w="4807920">
                  <a:extLst>
                    <a:ext uri="{9D8B030D-6E8A-4147-A177-3AD203B41FA5}">
                      <a16:colId xmlns:a16="http://schemas.microsoft.com/office/drawing/2014/main" val="16366126"/>
                    </a:ext>
                  </a:extLst>
                </a:gridCol>
                <a:gridCol w="2816335">
                  <a:extLst>
                    <a:ext uri="{9D8B030D-6E8A-4147-A177-3AD203B41FA5}">
                      <a16:colId xmlns:a16="http://schemas.microsoft.com/office/drawing/2014/main" val="2230731633"/>
                    </a:ext>
                  </a:extLst>
                </a:gridCol>
              </a:tblGrid>
              <a:tr h="370840">
                <a:tc>
                  <a:txBody>
                    <a:bodyPr/>
                    <a:lstStyle/>
                    <a:p>
                      <a:pPr>
                        <a:lnSpc>
                          <a:spcPct val="100000"/>
                        </a:lnSpc>
                        <a:spcBef>
                          <a:spcPts val="1200"/>
                        </a:spcBef>
                      </a:pPr>
                      <a:r>
                        <a:rPr lang="en-US" altLang="en-US" sz="2600" b="0" baseline="0" dirty="0">
                          <a:solidFill>
                            <a:schemeClr val="tx1"/>
                          </a:solidFill>
                          <a:latin typeface="Calibri" panose="020F0502020204030204" pitchFamily="34" charset="0"/>
                        </a:rPr>
                        <a:t>Copyrights</a:t>
                      </a:r>
                      <a:endParaRPr lang="en-US" sz="2600" baseline="0" dirty="0">
                        <a:solidFill>
                          <a:schemeClr val="tx1"/>
                        </a:solidFill>
                        <a:latin typeface="Calibri" panose="020F0502020204030204" pitchFamily="34" charset="0"/>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1200"/>
                        </a:spcBef>
                      </a:pPr>
                      <a:endParaRPr lang="en-US" sz="2600" baseline="0" dirty="0">
                        <a:solidFill>
                          <a:schemeClr val="tx1"/>
                        </a:solidFill>
                        <a:latin typeface="Calibri" panose="020F0502020204030204" pitchFamily="34" charset="0"/>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5799361"/>
                  </a:ext>
                </a:extLst>
              </a:tr>
              <a:tr h="370840">
                <a:tc>
                  <a:txBody>
                    <a:bodyPr/>
                    <a:lstStyle/>
                    <a:p>
                      <a:pPr>
                        <a:lnSpc>
                          <a:spcPct val="100000"/>
                        </a:lnSpc>
                        <a:spcBef>
                          <a:spcPts val="1200"/>
                        </a:spcBef>
                      </a:pPr>
                      <a:r>
                        <a:rPr lang="en-US" altLang="en-US" sz="2600" b="0" baseline="0" dirty="0">
                          <a:solidFill>
                            <a:schemeClr val="tx1"/>
                          </a:solidFill>
                          <a:latin typeface="Calibri" panose="020F0502020204030204" pitchFamily="34" charset="0"/>
                        </a:rPr>
                        <a:t>Intangible assets</a:t>
                      </a:r>
                      <a:endParaRPr lang="en-US" sz="2600" baseline="0" dirty="0">
                        <a:solidFill>
                          <a:schemeClr val="tx1"/>
                        </a:solidFill>
                        <a:latin typeface="Calibri" panose="020F0502020204030204" pitchFamily="34" charset="0"/>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1200"/>
                        </a:spcBef>
                      </a:pPr>
                      <a:r>
                        <a:rPr lang="en-US" altLang="en-US" sz="2600" b="0" baseline="0" dirty="0">
                          <a:solidFill>
                            <a:schemeClr val="tx1"/>
                          </a:solidFill>
                          <a:latin typeface="Calibri" panose="020F0502020204030204" pitchFamily="34" charset="0"/>
                        </a:rPr>
                        <a:t>Franchises</a:t>
                      </a:r>
                      <a:endParaRPr lang="en-US" sz="2600" baseline="0" dirty="0">
                        <a:solidFill>
                          <a:schemeClr val="tx1"/>
                        </a:solidFill>
                        <a:latin typeface="Calibri" panose="020F0502020204030204" pitchFamily="34" charset="0"/>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4483939"/>
                  </a:ext>
                </a:extLst>
              </a:tr>
              <a:tr h="370840">
                <a:tc>
                  <a:txBody>
                    <a:bodyPr/>
                    <a:lstStyle/>
                    <a:p>
                      <a:pPr>
                        <a:lnSpc>
                          <a:spcPct val="100000"/>
                        </a:lnSpc>
                        <a:spcBef>
                          <a:spcPts val="1200"/>
                        </a:spcBef>
                      </a:pPr>
                      <a:r>
                        <a:rPr lang="en-US" altLang="en-US" sz="2600" b="0" baseline="0" dirty="0">
                          <a:solidFill>
                            <a:schemeClr val="tx1"/>
                          </a:solidFill>
                          <a:latin typeface="Calibri" panose="020F0502020204030204" pitchFamily="34" charset="0"/>
                        </a:rPr>
                        <a:t>Research costs</a:t>
                      </a:r>
                      <a:endParaRPr lang="en-US" sz="2600" baseline="0" dirty="0">
                        <a:solidFill>
                          <a:schemeClr val="tx1"/>
                        </a:solidFill>
                        <a:latin typeface="Calibri" panose="020F0502020204030204" pitchFamily="34" charset="0"/>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1200"/>
                        </a:spcBef>
                      </a:pPr>
                      <a:endParaRPr lang="en-US" sz="2600" baseline="0" dirty="0">
                        <a:solidFill>
                          <a:schemeClr val="tx1"/>
                        </a:solidFill>
                        <a:latin typeface="Calibri" panose="020F0502020204030204" pitchFamily="34" charset="0"/>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9545580"/>
                  </a:ext>
                </a:extLst>
              </a:tr>
            </a:tbl>
          </a:graphicData>
        </a:graphic>
      </p:graphicFrame>
      <p:sp>
        <p:nvSpPr>
          <p:cNvPr id="14" name="Content Placeholder 13">
            <a:extLst>
              <a:ext uri="{FF2B5EF4-FFF2-40B4-BE49-F238E27FC236}">
                <a16:creationId xmlns:a16="http://schemas.microsoft.com/office/drawing/2014/main" id="{1F51349C-6799-0A54-E177-753B3178EFF6}"/>
              </a:ext>
            </a:extLst>
          </p:cNvPr>
          <p:cNvSpPr>
            <a:spLocks noGrp="1"/>
          </p:cNvSpPr>
          <p:nvPr>
            <p:ph sz="quarter" idx="11"/>
          </p:nvPr>
        </p:nvSpPr>
        <p:spPr>
          <a:xfrm>
            <a:off x="448361" y="3437682"/>
            <a:ext cx="8393676" cy="2868849"/>
          </a:xfrm>
        </p:spPr>
        <p:txBody>
          <a:bodyPr>
            <a:noAutofit/>
          </a:bodyPr>
          <a:lstStyle/>
          <a:p>
            <a:pPr marL="263525" indent="-263525" algn="l">
              <a:lnSpc>
                <a:spcPct val="100000"/>
              </a:lnSpc>
              <a:spcBef>
                <a:spcPts val="624"/>
              </a:spcBef>
              <a:buFont typeface="+mj-lt"/>
              <a:buAutoNum type="arabicPeriod"/>
            </a:pPr>
            <a:r>
              <a:rPr lang="en-US" sz="1800" b="0" i="0" u="none" strike="noStrike" baseline="0" dirty="0"/>
              <a:t>Rights, privileges, and competitive advantages that result from the ownership of long-lived assets that do not possess physical substance. </a:t>
            </a:r>
          </a:p>
          <a:p>
            <a:pPr marL="263525" indent="-263525" algn="l">
              <a:lnSpc>
                <a:spcPct val="100000"/>
              </a:lnSpc>
              <a:spcBef>
                <a:spcPts val="624"/>
              </a:spcBef>
              <a:buFont typeface="+mj-lt"/>
              <a:buAutoNum type="arabicPeriod"/>
            </a:pPr>
            <a:r>
              <a:rPr lang="en-US" sz="1800" i="0" u="none" strike="noStrike" baseline="0" dirty="0"/>
              <a:t>An exclusive right granted by a government to reproduce and sell an artistic or published work.</a:t>
            </a:r>
          </a:p>
          <a:p>
            <a:pPr marL="263525" indent="-263525" algn="l">
              <a:lnSpc>
                <a:spcPct val="100000"/>
              </a:lnSpc>
              <a:spcBef>
                <a:spcPts val="624"/>
              </a:spcBef>
              <a:buFont typeface="+mj-lt"/>
              <a:buAutoNum type="arabicPeriod"/>
            </a:pPr>
            <a:r>
              <a:rPr lang="en-US" sz="1800" b="0" i="0" u="none" strike="noStrike" baseline="0" dirty="0"/>
              <a:t>A right to sell certain products or services, or use certain trademarks or trade names</a:t>
            </a:r>
            <a:r>
              <a:rPr lang="en-US" sz="1800" dirty="0"/>
              <a:t> </a:t>
            </a:r>
            <a:r>
              <a:rPr lang="en-US" sz="1800" b="0" i="0" u="none" strike="noStrike" baseline="0" dirty="0"/>
              <a:t>within a designated geographic area.</a:t>
            </a:r>
          </a:p>
          <a:p>
            <a:pPr marL="263525" indent="-263525" algn="l">
              <a:lnSpc>
                <a:spcPct val="100000"/>
              </a:lnSpc>
              <a:spcBef>
                <a:spcPts val="624"/>
              </a:spcBef>
              <a:buFont typeface="+mj-lt"/>
              <a:buAutoNum type="arabicPeriod"/>
            </a:pPr>
            <a:r>
              <a:rPr lang="en-US" sz="1800" i="0" u="none" strike="noStrike" baseline="0" dirty="0"/>
              <a:t>Costs incurred by a company that often lead to patents or new products. These costs must be expensed as incurred.</a:t>
            </a:r>
          </a:p>
        </p:txBody>
      </p:sp>
      <p:sp>
        <p:nvSpPr>
          <p:cNvPr id="10" name="Content Placeholder 5">
            <a:extLst>
              <a:ext uri="{FF2B5EF4-FFF2-40B4-BE49-F238E27FC236}">
                <a16:creationId xmlns:a16="http://schemas.microsoft.com/office/drawing/2014/main" id="{590C6774-41C7-10C0-7FBB-19527745677D}"/>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676419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9E28B5-518A-FAC2-F91E-B1BF175F2E64}"/>
              </a:ext>
            </a:extLst>
          </p:cNvPr>
          <p:cNvSpPr>
            <a:spLocks noGrp="1"/>
          </p:cNvSpPr>
          <p:nvPr>
            <p:ph type="title"/>
          </p:nvPr>
        </p:nvSpPr>
        <p:spPr>
          <a:xfrm>
            <a:off x="513862" y="179109"/>
            <a:ext cx="8115302" cy="1130458"/>
          </a:xfrm>
        </p:spPr>
        <p:txBody>
          <a:bodyPr>
            <a:noAutofit/>
          </a:bodyPr>
          <a:lstStyle/>
          <a:p>
            <a:r>
              <a:rPr lang="en-US" dirty="0"/>
              <a:t>DO IT! 4: Classification Concepts – Solution 1 of 2</a:t>
            </a:r>
            <a:endParaRPr lang="en-IN" dirty="0"/>
          </a:p>
        </p:txBody>
      </p:sp>
      <p:sp>
        <p:nvSpPr>
          <p:cNvPr id="6" name="Content Placeholder 5">
            <a:extLst>
              <a:ext uri="{FF2B5EF4-FFF2-40B4-BE49-F238E27FC236}">
                <a16:creationId xmlns:a16="http://schemas.microsoft.com/office/drawing/2014/main" id="{D49AD243-DA9F-CF9E-FC82-3A1007FC1B2B}"/>
              </a:ext>
            </a:extLst>
          </p:cNvPr>
          <p:cNvSpPr>
            <a:spLocks noGrp="1"/>
          </p:cNvSpPr>
          <p:nvPr>
            <p:ph sz="quarter" idx="10"/>
          </p:nvPr>
        </p:nvSpPr>
        <p:spPr>
          <a:xfrm>
            <a:off x="514350" y="1679575"/>
            <a:ext cx="8115300" cy="4579823"/>
          </a:xfrm>
        </p:spPr>
        <p:txBody>
          <a:bodyPr>
            <a:normAutofit fontScale="92500" lnSpcReduction="20000"/>
          </a:bodyPr>
          <a:lstStyle/>
          <a:p>
            <a:pPr marL="514350" indent="-514350">
              <a:lnSpc>
                <a:spcPct val="100000"/>
              </a:lnSpc>
              <a:spcBef>
                <a:spcPts val="624"/>
              </a:spcBef>
              <a:buFont typeface="+mj-lt"/>
              <a:buAutoNum type="arabicPeriod"/>
            </a:pPr>
            <a:r>
              <a:rPr lang="en-US" sz="2800" dirty="0"/>
              <a:t>Rights, privileges, and competitive advantages that result from the ownership of long-lived assets that do not possess physical substance. </a:t>
            </a:r>
            <a:r>
              <a:rPr lang="en-US" sz="2800" b="1" dirty="0"/>
              <a:t>Intangible assets</a:t>
            </a:r>
          </a:p>
          <a:p>
            <a:pPr marL="514350" indent="-514350">
              <a:lnSpc>
                <a:spcPct val="100000"/>
              </a:lnSpc>
              <a:spcBef>
                <a:spcPts val="624"/>
              </a:spcBef>
              <a:buFont typeface="+mj-lt"/>
              <a:buAutoNum type="arabicPeriod"/>
            </a:pPr>
            <a:r>
              <a:rPr lang="en-US" sz="2800" dirty="0"/>
              <a:t>An exclusive right granted by the government to reproduce and sell an artistic or published work.  </a:t>
            </a:r>
            <a:r>
              <a:rPr lang="en-US" sz="2800" b="1" dirty="0"/>
              <a:t>Copyrights</a:t>
            </a:r>
          </a:p>
          <a:p>
            <a:pPr marL="514350" indent="-514350">
              <a:lnSpc>
                <a:spcPct val="100000"/>
              </a:lnSpc>
              <a:spcBef>
                <a:spcPts val="624"/>
              </a:spcBef>
              <a:buFont typeface="+mj-lt"/>
              <a:buAutoNum type="arabicPeriod"/>
            </a:pPr>
            <a:r>
              <a:rPr lang="en-US" sz="2800" dirty="0"/>
              <a:t>A right to sell certain products or services or to use certain trademarks or trade names within a designated geographic area. </a:t>
            </a:r>
            <a:r>
              <a:rPr lang="en-US" sz="2800" b="1" dirty="0"/>
              <a:t>Franchises</a:t>
            </a:r>
          </a:p>
          <a:p>
            <a:pPr marL="514350" indent="-514350">
              <a:lnSpc>
                <a:spcPct val="100000"/>
              </a:lnSpc>
              <a:spcBef>
                <a:spcPts val="624"/>
              </a:spcBef>
              <a:buFont typeface="+mj-lt"/>
              <a:buAutoNum type="arabicPeriod" startAt="4"/>
            </a:pPr>
            <a:r>
              <a:rPr lang="en-US" sz="2800" dirty="0"/>
              <a:t>Costs incurred by a company that often lead to patents or new products. These costs must be expensed as incurred. </a:t>
            </a:r>
            <a:r>
              <a:rPr lang="en-US" sz="2800" b="1" dirty="0"/>
              <a:t>Research costs</a:t>
            </a:r>
          </a:p>
          <a:p>
            <a:pPr marL="514350" indent="-514350">
              <a:lnSpc>
                <a:spcPct val="100000"/>
              </a:lnSpc>
              <a:spcBef>
                <a:spcPts val="624"/>
              </a:spcBef>
              <a:buFont typeface="+mj-lt"/>
              <a:buAutoNum type="arabicPeriod"/>
            </a:pPr>
            <a:endParaRPr lang="en-US" sz="2800" b="1" dirty="0"/>
          </a:p>
        </p:txBody>
      </p:sp>
      <p:sp>
        <p:nvSpPr>
          <p:cNvPr id="12" name="Content Placeholder 5">
            <a:extLst>
              <a:ext uri="{FF2B5EF4-FFF2-40B4-BE49-F238E27FC236}">
                <a16:creationId xmlns:a16="http://schemas.microsoft.com/office/drawing/2014/main" id="{E1BBD5F6-6ED0-EC33-2308-6ECD34AE6F2D}"/>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551218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235106"/>
            <a:ext cx="8115301" cy="2387788"/>
          </a:xfrm>
        </p:spPr>
        <p:txBody>
          <a:bodyPr>
            <a:noAutofit/>
          </a:bodyPr>
          <a:lstStyle/>
          <a:p>
            <a:r>
              <a:rPr lang="en-GB" dirty="0"/>
              <a:t>Learning Objective 5</a:t>
            </a:r>
            <a:br>
              <a:rPr lang="en-GB" dirty="0"/>
            </a:br>
            <a:r>
              <a:rPr lang="en-US" dirty="0"/>
              <a:t>Discuss How Plant Assets, Natural Resources, and Intangible Assets are Reported and Analyzed.</a:t>
            </a:r>
            <a:endParaRPr lang="en-IN" dirty="0"/>
          </a:p>
        </p:txBody>
      </p:sp>
      <p:sp>
        <p:nvSpPr>
          <p:cNvPr id="15" name="Content Placeholder 5">
            <a:extLst>
              <a:ext uri="{FF2B5EF4-FFF2-40B4-BE49-F238E27FC236}">
                <a16:creationId xmlns:a16="http://schemas.microsoft.com/office/drawing/2014/main" id="{549029A1-B056-C761-2879-EE2D69DA6130}"/>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708386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546191"/>
            <a:ext cx="8115301" cy="1765619"/>
          </a:xfrm>
        </p:spPr>
        <p:txBody>
          <a:bodyPr>
            <a:noAutofit/>
          </a:bodyPr>
          <a:lstStyle/>
          <a:p>
            <a:r>
              <a:rPr lang="en-GB" dirty="0"/>
              <a:t>Learning Objective 4</a:t>
            </a:r>
            <a:br>
              <a:rPr lang="en-GB" dirty="0"/>
            </a:br>
            <a:r>
              <a:rPr lang="en-US" dirty="0"/>
              <a:t>Describe How to Account for Natural Resources and Intangible Assets.</a:t>
            </a:r>
            <a:endParaRPr lang="en-IN" dirty="0"/>
          </a:p>
        </p:txBody>
      </p:sp>
      <p:sp>
        <p:nvSpPr>
          <p:cNvPr id="7" name="Content Placeholder 5">
            <a:extLst>
              <a:ext uri="{FF2B5EF4-FFF2-40B4-BE49-F238E27FC236}">
                <a16:creationId xmlns:a16="http://schemas.microsoft.com/office/drawing/2014/main" id="{94BCB7A0-2DD5-7FD5-4C6A-A420FAF83948}"/>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043949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F91CD-1DB4-CAAD-C60E-65C80CF2D622}"/>
              </a:ext>
            </a:extLst>
          </p:cNvPr>
          <p:cNvSpPr>
            <a:spLocks noGrp="1"/>
          </p:cNvSpPr>
          <p:nvPr>
            <p:ph type="title"/>
          </p:nvPr>
        </p:nvSpPr>
        <p:spPr/>
        <p:txBody>
          <a:bodyPr/>
          <a:lstStyle/>
          <a:p>
            <a:r>
              <a:rPr lang="en-US" dirty="0"/>
              <a:t>Presentation</a:t>
            </a:r>
            <a:endParaRPr lang="en-IN" dirty="0"/>
          </a:p>
        </p:txBody>
      </p:sp>
      <p:sp>
        <p:nvSpPr>
          <p:cNvPr id="3" name="Content Placeholder 2">
            <a:extLst>
              <a:ext uri="{FF2B5EF4-FFF2-40B4-BE49-F238E27FC236}">
                <a16:creationId xmlns:a16="http://schemas.microsoft.com/office/drawing/2014/main" id="{31F1299A-A452-5A7E-96F2-DDCC6DC216C1}"/>
              </a:ext>
            </a:extLst>
          </p:cNvPr>
          <p:cNvSpPr>
            <a:spLocks noGrp="1"/>
          </p:cNvSpPr>
          <p:nvPr>
            <p:ph sz="quarter" idx="12"/>
          </p:nvPr>
        </p:nvSpPr>
        <p:spPr/>
        <p:txBody>
          <a:bodyPr>
            <a:noAutofit/>
          </a:bodyPr>
          <a:lstStyle/>
          <a:p>
            <a:r>
              <a:rPr lang="en-US" dirty="0"/>
              <a:t>Usually, companies combine plant assets and natural resources under “Property, plant, and equipment” in the statement of financial position</a:t>
            </a:r>
          </a:p>
          <a:p>
            <a:r>
              <a:rPr lang="en-US" dirty="0"/>
              <a:t>Intangible assets are shown separately</a:t>
            </a:r>
          </a:p>
        </p:txBody>
      </p:sp>
      <p:sp>
        <p:nvSpPr>
          <p:cNvPr id="5" name="Content Placeholder 5">
            <a:extLst>
              <a:ext uri="{FF2B5EF4-FFF2-40B4-BE49-F238E27FC236}">
                <a16:creationId xmlns:a16="http://schemas.microsoft.com/office/drawing/2014/main" id="{DFE21C21-8C35-FF80-0FC7-13B3918780D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840593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a:bodyPr>
          <a:lstStyle/>
          <a:p>
            <a:r>
              <a:rPr lang="en-US" dirty="0"/>
              <a:t>Statement Presentation</a:t>
            </a:r>
            <a:endParaRPr lang="en-IN" dirty="0"/>
          </a:p>
        </p:txBody>
      </p:sp>
      <p:pic>
        <p:nvPicPr>
          <p:cNvPr id="6" name="Picture Placeholder 5" descr="A statement presents a three-line heading consisting of the name of the company, Artex Enterprises; the type of statement, Statement of Financial Position (partial), and value in which the statement is prepared, (in billions). There are four columns, the first presenting the account labels, and the other three columns presenting the respective amount and totals. There are two sub-sections. The first subsection is, Property, plant, and equipment. The following account names are listed in this section slightly indented with the respective amounts listed in the three numeric columns: Gold mine, with the amount of Yen 530 listed in the first numeric column. Less: Accumulated depletion, with the amount, 210 are listed the first numeric column. The difference amount of 210 and Yen 530 is 320, which appears in the second numeric column adjacent to the amount, 210. Land with the amount, 600 listed in the second numeric column; Building with the amount, 7,600 listed in the first numeric column; Less: Accumulated depreciation-buildings with the amount 500 presented in the first numeric column. The difference amount of 7,600 and 500 is 7,100, which appears in the second numeric column adjacent to the amount, 500. Equipment with the amount, 3,870 and Less: Accumulated depreciation-equipment with the amount, 620 are listed the first numeric column. The difference amount of 3,870 and 620 is 3,250, which appears in the second numeric column adjacent to the amount, 620. The amounts are totaled as Yen 11,270, presented in the third numeric column, and the label appears in the first column as: Total property, plant, and equipment. The second subsection is Intangible assets. The following account names are listed in this section slightly indented with the respective amounts listed in the second numeric column: Patents, 440; Trademarks, 180; Goodwill, 900. The amounts are totaled as 1,520 and presented in the third numeric column adjacent to the amount 900. The amounts of Yen 11,270, and 1,520 in the third numeric column are totaled as Yen 12,790, with the label, Total assets appearing in the first column.">
            <a:extLst>
              <a:ext uri="{FF2B5EF4-FFF2-40B4-BE49-F238E27FC236}">
                <a16:creationId xmlns:a16="http://schemas.microsoft.com/office/drawing/2014/main" id="{7209BD77-82D2-0B3F-68CB-7DBE950CF5E3}"/>
              </a:ext>
            </a:extLst>
          </p:cNvPr>
          <p:cNvPicPr>
            <a:picLocks noGrp="1" noChangeAspect="1"/>
          </p:cNvPicPr>
          <p:nvPr>
            <p:ph type="pic" sz="quarter" idx="17"/>
          </p:nvPr>
        </p:nvPicPr>
        <p:blipFill rotWithShape="1">
          <a:blip r:embed="rId3"/>
          <a:stretch/>
        </p:blipFill>
        <p:spPr>
          <a:xfrm>
            <a:off x="757670" y="1349822"/>
            <a:ext cx="7628660" cy="4494068"/>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513862" y="5932266"/>
            <a:ext cx="8328480" cy="433930"/>
          </a:xfrm>
        </p:spPr>
        <p:txBody>
          <a:bodyPr>
            <a:noAutofit/>
          </a:bodyPr>
          <a:lstStyle/>
          <a:p>
            <a:pPr marL="0" indent="0">
              <a:buNone/>
            </a:pPr>
            <a:r>
              <a:rPr lang="en-US" altLang="en-US" sz="1800" b="1" dirty="0"/>
              <a:t>Illustration 9.23: </a:t>
            </a:r>
            <a:r>
              <a:rPr lang="en-US" altLang="en-US" sz="1800" dirty="0"/>
              <a:t>Presentation of property, plant, and equipment, and intangible assets</a:t>
            </a:r>
          </a:p>
        </p:txBody>
      </p:sp>
      <p:sp>
        <p:nvSpPr>
          <p:cNvPr id="14" name="Content Placeholder 5">
            <a:extLst>
              <a:ext uri="{FF2B5EF4-FFF2-40B4-BE49-F238E27FC236}">
                <a16:creationId xmlns:a16="http://schemas.microsoft.com/office/drawing/2014/main" id="{65FC2A74-76FD-8AF1-A2DF-92AEBFEDE329}"/>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
        <p:nvSpPr>
          <p:cNvPr id="2" name="Rectangle 1">
            <a:extLst>
              <a:ext uri="{FF2B5EF4-FFF2-40B4-BE49-F238E27FC236}">
                <a16:creationId xmlns:a16="http://schemas.microsoft.com/office/drawing/2014/main" id="{8AD04ED9-FB9E-97C5-0110-D88309BD5291}"/>
              </a:ext>
            </a:extLst>
          </p:cNvPr>
          <p:cNvSpPr/>
          <p:nvPr/>
        </p:nvSpPr>
        <p:spPr>
          <a:xfrm>
            <a:off x="1050324" y="4423719"/>
            <a:ext cx="7142206" cy="91440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995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F547A0-C295-345C-AF2A-09739A8B4123}"/>
              </a:ext>
            </a:extLst>
          </p:cNvPr>
          <p:cNvSpPr>
            <a:spLocks noGrp="1"/>
          </p:cNvSpPr>
          <p:nvPr>
            <p:ph type="title"/>
          </p:nvPr>
        </p:nvSpPr>
        <p:spPr/>
        <p:txBody>
          <a:bodyPr/>
          <a:lstStyle/>
          <a:p>
            <a:r>
              <a:rPr lang="en-IN" dirty="0"/>
              <a:t>Analysis</a:t>
            </a:r>
          </a:p>
        </p:txBody>
      </p:sp>
      <p:sp>
        <p:nvSpPr>
          <p:cNvPr id="4" name="Content Placeholder 3">
            <a:extLst>
              <a:ext uri="{FF2B5EF4-FFF2-40B4-BE49-F238E27FC236}">
                <a16:creationId xmlns:a16="http://schemas.microsoft.com/office/drawing/2014/main" id="{FE3DAD78-0806-5C97-9FE0-30B67025BBE3}"/>
              </a:ext>
            </a:extLst>
          </p:cNvPr>
          <p:cNvSpPr>
            <a:spLocks noGrp="1"/>
          </p:cNvSpPr>
          <p:nvPr>
            <p:ph sz="quarter" idx="12"/>
          </p:nvPr>
        </p:nvSpPr>
        <p:spPr>
          <a:xfrm>
            <a:off x="513862" y="1424065"/>
            <a:ext cx="8115301" cy="1350885"/>
          </a:xfrm>
        </p:spPr>
        <p:txBody>
          <a:bodyPr>
            <a:noAutofit/>
          </a:bodyPr>
          <a:lstStyle/>
          <a:p>
            <a:pPr marL="0" indent="0">
              <a:buNone/>
            </a:pPr>
            <a:r>
              <a:rPr lang="en-US" sz="1900" dirty="0"/>
              <a:t>Using </a:t>
            </a:r>
            <a:r>
              <a:rPr lang="en-US" sz="1900" dirty="0">
                <a:solidFill>
                  <a:srgbClr val="FF0000"/>
                </a:solidFill>
              </a:rPr>
              <a:t>ratios</a:t>
            </a:r>
            <a:r>
              <a:rPr lang="en-US" sz="1900" dirty="0"/>
              <a:t>, we can analyze how efficiently a company uses its assets to generate sales. The asset turnover ratio analyzes the productivity of a company’s assets. </a:t>
            </a:r>
          </a:p>
          <a:p>
            <a:pPr marL="0" indent="0">
              <a:buNone/>
            </a:pPr>
            <a:r>
              <a:rPr lang="en-US" sz="1900" b="1" dirty="0"/>
              <a:t>Illustration</a:t>
            </a:r>
            <a:r>
              <a:rPr lang="en-US" sz="1900" dirty="0"/>
              <a:t>: LG’s net sales for a recent year were ₩58,140 billion. Its total ending assets were ₩35,528 billion, and beginning assets were ₩34,766 billion.</a:t>
            </a:r>
          </a:p>
        </p:txBody>
      </p:sp>
      <p:graphicFrame>
        <p:nvGraphicFramePr>
          <p:cNvPr id="16" name="Table 16">
            <a:extLst>
              <a:ext uri="{FF2B5EF4-FFF2-40B4-BE49-F238E27FC236}">
                <a16:creationId xmlns:a16="http://schemas.microsoft.com/office/drawing/2014/main" id="{E3948568-DBE4-7236-175A-13FE0B8F7185}"/>
              </a:ext>
            </a:extLst>
          </p:cNvPr>
          <p:cNvGraphicFramePr>
            <a:graphicFrameLocks noGrp="1"/>
          </p:cNvGraphicFramePr>
          <p:nvPr>
            <p:ph type="tbl" sz="quarter" idx="19"/>
            <p:extLst>
              <p:ext uri="{D42A27DB-BD31-4B8C-83A1-F6EECF244321}">
                <p14:modId xmlns:p14="http://schemas.microsoft.com/office/powerpoint/2010/main" val="4208274512"/>
              </p:ext>
            </p:extLst>
          </p:nvPr>
        </p:nvGraphicFramePr>
        <p:xfrm>
          <a:off x="712941" y="3146321"/>
          <a:ext cx="8115300" cy="1397399"/>
        </p:xfrm>
        <a:graphic>
          <a:graphicData uri="http://schemas.openxmlformats.org/drawingml/2006/table">
            <a:tbl>
              <a:tblPr firstRow="1" bandRow="1">
                <a:tableStyleId>{2D5ABB26-0587-4C30-8999-92F81FD0307C}</a:tableStyleId>
              </a:tblPr>
              <a:tblGrid>
                <a:gridCol w="1623060">
                  <a:extLst>
                    <a:ext uri="{9D8B030D-6E8A-4147-A177-3AD203B41FA5}">
                      <a16:colId xmlns:a16="http://schemas.microsoft.com/office/drawing/2014/main" val="1635701872"/>
                    </a:ext>
                  </a:extLst>
                </a:gridCol>
                <a:gridCol w="1189624">
                  <a:extLst>
                    <a:ext uri="{9D8B030D-6E8A-4147-A177-3AD203B41FA5}">
                      <a16:colId xmlns:a16="http://schemas.microsoft.com/office/drawing/2014/main" val="514813281"/>
                    </a:ext>
                  </a:extLst>
                </a:gridCol>
                <a:gridCol w="2432115">
                  <a:extLst>
                    <a:ext uri="{9D8B030D-6E8A-4147-A177-3AD203B41FA5}">
                      <a16:colId xmlns:a16="http://schemas.microsoft.com/office/drawing/2014/main" val="2720879980"/>
                    </a:ext>
                  </a:extLst>
                </a:gridCol>
                <a:gridCol w="1247441">
                  <a:extLst>
                    <a:ext uri="{9D8B030D-6E8A-4147-A177-3AD203B41FA5}">
                      <a16:colId xmlns:a16="http://schemas.microsoft.com/office/drawing/2014/main" val="2992637623"/>
                    </a:ext>
                  </a:extLst>
                </a:gridCol>
                <a:gridCol w="1623060">
                  <a:extLst>
                    <a:ext uri="{9D8B030D-6E8A-4147-A177-3AD203B41FA5}">
                      <a16:colId xmlns:a16="http://schemas.microsoft.com/office/drawing/2014/main" val="2021923690"/>
                    </a:ext>
                  </a:extLst>
                </a:gridCol>
              </a:tblGrid>
              <a:tr h="265473">
                <a:tc>
                  <a:txBody>
                    <a:bodyPr/>
                    <a:lstStyle/>
                    <a:p>
                      <a:pPr algn="ctr"/>
                      <a:r>
                        <a:rPr lang="en-IN" sz="1800" b="1" dirty="0"/>
                        <a:t>Net Sales</a:t>
                      </a:r>
                    </a:p>
                  </a:txBody>
                  <a:tcPr anchor="ctr"/>
                </a:tc>
                <a:tc>
                  <a:txBody>
                    <a:bodyPr/>
                    <a:lstStyle/>
                    <a:p>
                      <a:pPr algn="ctr"/>
                      <a:r>
                        <a:rPr lang="en-IN" sz="1800" b="1" dirty="0"/>
                        <a:t>÷</a:t>
                      </a:r>
                    </a:p>
                  </a:txBody>
                  <a:tcPr anchor="ctr"/>
                </a:tc>
                <a:tc>
                  <a:txBody>
                    <a:bodyPr/>
                    <a:lstStyle/>
                    <a:p>
                      <a:pPr algn="ctr"/>
                      <a:r>
                        <a:rPr lang="en-IN" sz="1800" b="1" dirty="0"/>
                        <a:t>Average Total Assets</a:t>
                      </a:r>
                    </a:p>
                  </a:txBody>
                  <a:tcPr anchor="ctr"/>
                </a:tc>
                <a:tc>
                  <a:txBody>
                    <a:bodyPr/>
                    <a:lstStyle/>
                    <a:p>
                      <a:pPr algn="ctr"/>
                      <a:r>
                        <a:rPr lang="en-IN" sz="1800" b="1" dirty="0"/>
                        <a:t>=</a:t>
                      </a:r>
                    </a:p>
                  </a:txBody>
                  <a:tcPr anchor="ctr"/>
                </a:tc>
                <a:tc>
                  <a:txBody>
                    <a:bodyPr/>
                    <a:lstStyle/>
                    <a:p>
                      <a:pPr algn="ctr"/>
                      <a:r>
                        <a:rPr lang="en-IN" sz="1800" b="1" dirty="0">
                          <a:solidFill>
                            <a:schemeClr val="accent2"/>
                          </a:solidFill>
                        </a:rPr>
                        <a:t>Asset Turnover</a:t>
                      </a:r>
                    </a:p>
                  </a:txBody>
                  <a:tcPr anchor="ctr"/>
                </a:tc>
                <a:extLst>
                  <a:ext uri="{0D108BD9-81ED-4DB2-BD59-A6C34878D82A}">
                    <a16:rowId xmlns:a16="http://schemas.microsoft.com/office/drawing/2014/main" val="596029384"/>
                  </a:ext>
                </a:extLst>
              </a:tr>
              <a:tr h="1031639">
                <a:tc>
                  <a:txBody>
                    <a:bodyPr/>
                    <a:lstStyle/>
                    <a:p>
                      <a:pPr algn="ctr"/>
                      <a:r>
                        <a:rPr lang="en-IN" sz="1800" dirty="0"/>
                        <a:t>₩58,140</a:t>
                      </a:r>
                    </a:p>
                  </a:txBody>
                  <a:tcPr anchor="ctr"/>
                </a:tc>
                <a:tc>
                  <a:txBody>
                    <a:bodyPr/>
                    <a:lstStyle/>
                    <a:p>
                      <a:pPr algn="ctr"/>
                      <a:r>
                        <a:rPr lang="en-IN" sz="1800" dirty="0"/>
                        <a:t>÷</a:t>
                      </a:r>
                    </a:p>
                  </a:txBody>
                  <a:tcPr anchor="ctr"/>
                </a:tc>
                <a:tc>
                  <a:txBody>
                    <a:bodyPr/>
                    <a:lstStyle/>
                    <a:p>
                      <a:pPr algn="ctr"/>
                      <a:endParaRPr lang="en-IN" sz="1800" dirty="0"/>
                    </a:p>
                  </a:txBody>
                  <a:tcPr anchor="ctr"/>
                </a:tc>
                <a:tc>
                  <a:txBody>
                    <a:bodyPr/>
                    <a:lstStyle/>
                    <a:p>
                      <a:pPr algn="ctr"/>
                      <a:r>
                        <a:rPr lang="en-IN" sz="1800" dirty="0"/>
                        <a:t>=</a:t>
                      </a:r>
                    </a:p>
                  </a:txBody>
                  <a:tcPr anchor="ctr"/>
                </a:tc>
                <a:tc>
                  <a:txBody>
                    <a:bodyPr/>
                    <a:lstStyle/>
                    <a:p>
                      <a:pPr algn="ctr"/>
                      <a:r>
                        <a:rPr lang="en-IN" sz="1800" dirty="0">
                          <a:solidFill>
                            <a:schemeClr val="accent2"/>
                          </a:solidFill>
                        </a:rPr>
                        <a:t>1.65 times</a:t>
                      </a:r>
                    </a:p>
                  </a:txBody>
                  <a:tcPr anchor="ctr"/>
                </a:tc>
                <a:extLst>
                  <a:ext uri="{0D108BD9-81ED-4DB2-BD59-A6C34878D82A}">
                    <a16:rowId xmlns:a16="http://schemas.microsoft.com/office/drawing/2014/main" val="1156345598"/>
                  </a:ext>
                </a:extLst>
              </a:tr>
            </a:tbl>
          </a:graphicData>
        </a:graphic>
      </p:graphicFrame>
      <p:pic>
        <p:nvPicPr>
          <p:cNvPr id="2" name="Picture 1" descr="won 35 comma 528 plus won 34 comma 766 divided by 2">
            <a:extLst>
              <a:ext uri="{FF2B5EF4-FFF2-40B4-BE49-F238E27FC236}">
                <a16:creationId xmlns:a16="http://schemas.microsoft.com/office/drawing/2014/main" id="{8EA080EE-BDB9-27F0-63FD-5F1781A06361}"/>
              </a:ext>
            </a:extLst>
          </p:cNvPr>
          <p:cNvPicPr>
            <a:picLocks noChangeAspect="1"/>
          </p:cNvPicPr>
          <p:nvPr/>
        </p:nvPicPr>
        <p:blipFill>
          <a:blip r:embed="rId3"/>
          <a:stretch>
            <a:fillRect/>
          </a:stretch>
        </p:blipFill>
        <p:spPr>
          <a:xfrm>
            <a:off x="3786200" y="3716795"/>
            <a:ext cx="1831623" cy="598295"/>
          </a:xfrm>
          <a:prstGeom prst="rect">
            <a:avLst/>
          </a:prstGeom>
        </p:spPr>
      </p:pic>
      <p:sp>
        <p:nvSpPr>
          <p:cNvPr id="9" name="Content Placeholder 8">
            <a:extLst>
              <a:ext uri="{FF2B5EF4-FFF2-40B4-BE49-F238E27FC236}">
                <a16:creationId xmlns:a16="http://schemas.microsoft.com/office/drawing/2014/main" id="{720205CE-10DA-EAD4-163C-0DBE76132587}"/>
              </a:ext>
            </a:extLst>
          </p:cNvPr>
          <p:cNvSpPr>
            <a:spLocks noGrp="1"/>
          </p:cNvSpPr>
          <p:nvPr>
            <p:ph sz="quarter" idx="18"/>
          </p:nvPr>
        </p:nvSpPr>
        <p:spPr>
          <a:xfrm>
            <a:off x="393546" y="4486827"/>
            <a:ext cx="8236107" cy="1659449"/>
          </a:xfrm>
        </p:spPr>
        <p:txBody>
          <a:bodyPr>
            <a:noAutofit/>
          </a:bodyPr>
          <a:lstStyle/>
          <a:p>
            <a:pPr marL="0" indent="0">
              <a:spcAft>
                <a:spcPts val="1200"/>
              </a:spcAft>
              <a:buNone/>
            </a:pPr>
            <a:r>
              <a:rPr lang="en-US" sz="2000" b="1" dirty="0"/>
              <a:t>Illustration 9.24: </a:t>
            </a:r>
            <a:r>
              <a:rPr lang="en-US" sz="2000" dirty="0"/>
              <a:t>Asset turnover formulas and computation</a:t>
            </a:r>
          </a:p>
          <a:p>
            <a:pPr marL="0" indent="0">
              <a:spcAft>
                <a:spcPts val="1200"/>
              </a:spcAft>
              <a:buNone/>
            </a:pPr>
            <a:r>
              <a:rPr lang="en-US" sz="2400" dirty="0"/>
              <a:t>Each dollar invested in assets produced ₩1.65 in sales. If a company is using its assets efficiently, each investment in assets will create a high amount of sales.</a:t>
            </a:r>
          </a:p>
        </p:txBody>
      </p:sp>
      <p:sp>
        <p:nvSpPr>
          <p:cNvPr id="14" name="Content Placeholder 5">
            <a:extLst>
              <a:ext uri="{FF2B5EF4-FFF2-40B4-BE49-F238E27FC236}">
                <a16:creationId xmlns:a16="http://schemas.microsoft.com/office/drawing/2014/main" id="{4B175A2B-7313-A04F-5200-0F2E22764CFF}"/>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1925668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9E28B5-518A-FAC2-F91E-B1BF175F2E64}"/>
              </a:ext>
            </a:extLst>
          </p:cNvPr>
          <p:cNvSpPr>
            <a:spLocks noGrp="1"/>
          </p:cNvSpPr>
          <p:nvPr>
            <p:ph type="title"/>
          </p:nvPr>
        </p:nvSpPr>
        <p:spPr/>
        <p:txBody>
          <a:bodyPr>
            <a:noAutofit/>
          </a:bodyPr>
          <a:lstStyle/>
          <a:p>
            <a:r>
              <a:rPr lang="en-US" dirty="0"/>
              <a:t>DO IT! 5: Asset Turnover</a:t>
            </a:r>
            <a:endParaRPr lang="en-IN" dirty="0"/>
          </a:p>
        </p:txBody>
      </p:sp>
      <p:sp>
        <p:nvSpPr>
          <p:cNvPr id="6" name="Content Placeholder 5">
            <a:extLst>
              <a:ext uri="{FF2B5EF4-FFF2-40B4-BE49-F238E27FC236}">
                <a16:creationId xmlns:a16="http://schemas.microsoft.com/office/drawing/2014/main" id="{D49AD243-DA9F-CF9E-FC82-3A1007FC1B2B}"/>
              </a:ext>
            </a:extLst>
          </p:cNvPr>
          <p:cNvSpPr>
            <a:spLocks noGrp="1"/>
          </p:cNvSpPr>
          <p:nvPr>
            <p:ph sz="quarter" idx="10"/>
          </p:nvPr>
        </p:nvSpPr>
        <p:spPr/>
        <p:txBody>
          <a:bodyPr>
            <a:normAutofit/>
          </a:bodyPr>
          <a:lstStyle/>
          <a:p>
            <a:pPr marL="0" indent="0">
              <a:lnSpc>
                <a:spcPct val="100000"/>
              </a:lnSpc>
              <a:spcBef>
                <a:spcPts val="624"/>
              </a:spcBef>
              <a:buNone/>
            </a:pPr>
            <a:r>
              <a:rPr lang="en-US" sz="2800" dirty="0"/>
              <a:t>Paramour Company reported net income of $180,000, net sales of $420,000, and had total assets of $460,000 on January 1, 2025, and total assets on December 31, 2025, of $540,000 billion. Determine Paramour’s asset turnover for 2025.</a:t>
            </a:r>
          </a:p>
        </p:txBody>
      </p:sp>
      <p:sp>
        <p:nvSpPr>
          <p:cNvPr id="12" name="Content Placeholder 5">
            <a:extLst>
              <a:ext uri="{FF2B5EF4-FFF2-40B4-BE49-F238E27FC236}">
                <a16:creationId xmlns:a16="http://schemas.microsoft.com/office/drawing/2014/main" id="{B5169916-A63D-5054-C130-972119B76E0D}"/>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1528070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9E28B5-518A-FAC2-F91E-B1BF175F2E64}"/>
              </a:ext>
            </a:extLst>
          </p:cNvPr>
          <p:cNvSpPr>
            <a:spLocks noGrp="1"/>
          </p:cNvSpPr>
          <p:nvPr>
            <p:ph type="title"/>
          </p:nvPr>
        </p:nvSpPr>
        <p:spPr/>
        <p:txBody>
          <a:bodyPr>
            <a:noAutofit/>
          </a:bodyPr>
          <a:lstStyle/>
          <a:p>
            <a:r>
              <a:rPr lang="en-US" dirty="0"/>
              <a:t>DO IT! 5: Asset Turnover – Solution </a:t>
            </a:r>
            <a:endParaRPr lang="en-IN" dirty="0"/>
          </a:p>
        </p:txBody>
      </p:sp>
      <p:sp>
        <p:nvSpPr>
          <p:cNvPr id="6" name="Content Placeholder 5">
            <a:extLst>
              <a:ext uri="{FF2B5EF4-FFF2-40B4-BE49-F238E27FC236}">
                <a16:creationId xmlns:a16="http://schemas.microsoft.com/office/drawing/2014/main" id="{D49AD243-DA9F-CF9E-FC82-3A1007FC1B2B}"/>
              </a:ext>
            </a:extLst>
          </p:cNvPr>
          <p:cNvSpPr>
            <a:spLocks noGrp="1"/>
          </p:cNvSpPr>
          <p:nvPr>
            <p:ph sz="quarter" idx="10"/>
          </p:nvPr>
        </p:nvSpPr>
        <p:spPr>
          <a:xfrm>
            <a:off x="514350" y="1679575"/>
            <a:ext cx="8115300" cy="994799"/>
          </a:xfrm>
        </p:spPr>
        <p:txBody>
          <a:bodyPr>
            <a:normAutofit/>
          </a:bodyPr>
          <a:lstStyle/>
          <a:p>
            <a:pPr marL="0" indent="0">
              <a:lnSpc>
                <a:spcPct val="100000"/>
              </a:lnSpc>
              <a:spcBef>
                <a:spcPts val="624"/>
              </a:spcBef>
              <a:buNone/>
            </a:pPr>
            <a:r>
              <a:rPr lang="en-US" sz="2800" dirty="0"/>
              <a:t>The asset turnover for Paramour Company is computed as follows.</a:t>
            </a:r>
          </a:p>
        </p:txBody>
      </p:sp>
      <p:graphicFrame>
        <p:nvGraphicFramePr>
          <p:cNvPr id="14" name="Table 16">
            <a:extLst>
              <a:ext uri="{FF2B5EF4-FFF2-40B4-BE49-F238E27FC236}">
                <a16:creationId xmlns:a16="http://schemas.microsoft.com/office/drawing/2014/main" id="{840F8F30-4AF0-8797-F3B0-FCACF0B5809C}"/>
              </a:ext>
            </a:extLst>
          </p:cNvPr>
          <p:cNvGraphicFramePr>
            <a:graphicFrameLocks noGrp="1"/>
          </p:cNvGraphicFramePr>
          <p:nvPr>
            <p:ph type="tbl" sz="quarter" idx="13"/>
            <p:extLst>
              <p:ext uri="{D42A27DB-BD31-4B8C-83A1-F6EECF244321}">
                <p14:modId xmlns:p14="http://schemas.microsoft.com/office/powerpoint/2010/main" val="2463129476"/>
              </p:ext>
            </p:extLst>
          </p:nvPr>
        </p:nvGraphicFramePr>
        <p:xfrm>
          <a:off x="1517650" y="2840889"/>
          <a:ext cx="6530722" cy="1206702"/>
        </p:xfrm>
        <a:graphic>
          <a:graphicData uri="http://schemas.openxmlformats.org/drawingml/2006/table">
            <a:tbl>
              <a:tblPr firstRow="1" bandRow="1">
                <a:tableStyleId>{2D5ABB26-0587-4C30-8999-92F81FD0307C}</a:tableStyleId>
              </a:tblPr>
              <a:tblGrid>
                <a:gridCol w="1623060">
                  <a:extLst>
                    <a:ext uri="{9D8B030D-6E8A-4147-A177-3AD203B41FA5}">
                      <a16:colId xmlns:a16="http://schemas.microsoft.com/office/drawing/2014/main" val="1635701872"/>
                    </a:ext>
                  </a:extLst>
                </a:gridCol>
                <a:gridCol w="349568">
                  <a:extLst>
                    <a:ext uri="{9D8B030D-6E8A-4147-A177-3AD203B41FA5}">
                      <a16:colId xmlns:a16="http://schemas.microsoft.com/office/drawing/2014/main" val="514813281"/>
                    </a:ext>
                  </a:extLst>
                </a:gridCol>
                <a:gridCol w="2390902">
                  <a:extLst>
                    <a:ext uri="{9D8B030D-6E8A-4147-A177-3AD203B41FA5}">
                      <a16:colId xmlns:a16="http://schemas.microsoft.com/office/drawing/2014/main" val="2720879980"/>
                    </a:ext>
                  </a:extLst>
                </a:gridCol>
                <a:gridCol w="349568">
                  <a:extLst>
                    <a:ext uri="{9D8B030D-6E8A-4147-A177-3AD203B41FA5}">
                      <a16:colId xmlns:a16="http://schemas.microsoft.com/office/drawing/2014/main" val="2992637623"/>
                    </a:ext>
                  </a:extLst>
                </a:gridCol>
                <a:gridCol w="1817624">
                  <a:extLst>
                    <a:ext uri="{9D8B030D-6E8A-4147-A177-3AD203B41FA5}">
                      <a16:colId xmlns:a16="http://schemas.microsoft.com/office/drawing/2014/main" val="2021923690"/>
                    </a:ext>
                  </a:extLst>
                </a:gridCol>
              </a:tblGrid>
              <a:tr h="265473">
                <a:tc>
                  <a:txBody>
                    <a:bodyPr/>
                    <a:lstStyle/>
                    <a:p>
                      <a:pPr algn="ctr"/>
                      <a:r>
                        <a:rPr lang="en-IN" sz="2000" b="1" dirty="0"/>
                        <a:t>Net Sales</a:t>
                      </a:r>
                    </a:p>
                  </a:txBody>
                  <a:tcPr anchor="ctr"/>
                </a:tc>
                <a:tc>
                  <a:txBody>
                    <a:bodyPr/>
                    <a:lstStyle/>
                    <a:p>
                      <a:pPr algn="ctr"/>
                      <a:r>
                        <a:rPr lang="en-IN" sz="2000" b="1" dirty="0"/>
                        <a:t>÷</a:t>
                      </a:r>
                    </a:p>
                  </a:txBody>
                  <a:tcPr anchor="ctr"/>
                </a:tc>
                <a:tc>
                  <a:txBody>
                    <a:bodyPr/>
                    <a:lstStyle/>
                    <a:p>
                      <a:pPr algn="ctr"/>
                      <a:r>
                        <a:rPr lang="en-IN" sz="2000" b="1" dirty="0"/>
                        <a:t>Average Total Assets</a:t>
                      </a:r>
                    </a:p>
                  </a:txBody>
                  <a:tcPr anchor="ctr"/>
                </a:tc>
                <a:tc>
                  <a:txBody>
                    <a:bodyPr/>
                    <a:lstStyle/>
                    <a:p>
                      <a:pPr algn="ctr"/>
                      <a:r>
                        <a:rPr lang="en-IN" sz="2000" b="1" dirty="0"/>
                        <a:t>=</a:t>
                      </a:r>
                    </a:p>
                  </a:txBody>
                  <a:tcPr anchor="ctr"/>
                </a:tc>
                <a:tc>
                  <a:txBody>
                    <a:bodyPr/>
                    <a:lstStyle/>
                    <a:p>
                      <a:pPr algn="ctr"/>
                      <a:r>
                        <a:rPr lang="en-IN" sz="2000" b="1" dirty="0">
                          <a:solidFill>
                            <a:schemeClr val="tx1"/>
                          </a:solidFill>
                        </a:rPr>
                        <a:t>Asset Turnover</a:t>
                      </a:r>
                    </a:p>
                  </a:txBody>
                  <a:tcPr anchor="ctr"/>
                </a:tc>
                <a:extLst>
                  <a:ext uri="{0D108BD9-81ED-4DB2-BD59-A6C34878D82A}">
                    <a16:rowId xmlns:a16="http://schemas.microsoft.com/office/drawing/2014/main" val="596029384"/>
                  </a:ext>
                </a:extLst>
              </a:tr>
              <a:tr h="810462">
                <a:tc>
                  <a:txBody>
                    <a:bodyPr/>
                    <a:lstStyle/>
                    <a:p>
                      <a:pPr algn="ctr"/>
                      <a:r>
                        <a:rPr lang="en-IN" sz="2000" dirty="0"/>
                        <a:t>$420,000</a:t>
                      </a:r>
                    </a:p>
                  </a:txBody>
                  <a:tcPr anchor="ctr"/>
                </a:tc>
                <a:tc>
                  <a:txBody>
                    <a:bodyPr/>
                    <a:lstStyle/>
                    <a:p>
                      <a:pPr algn="ctr"/>
                      <a:r>
                        <a:rPr lang="en-IN" sz="2000" dirty="0"/>
                        <a:t>÷</a:t>
                      </a:r>
                    </a:p>
                  </a:txBody>
                  <a:tcPr anchor="ctr"/>
                </a:tc>
                <a:tc>
                  <a:txBody>
                    <a:bodyPr/>
                    <a:lstStyle/>
                    <a:p>
                      <a:pPr algn="ctr"/>
                      <a:endParaRPr lang="en-IN" sz="2000" dirty="0"/>
                    </a:p>
                  </a:txBody>
                  <a:tcPr anchor="ctr"/>
                </a:tc>
                <a:tc>
                  <a:txBody>
                    <a:bodyPr/>
                    <a:lstStyle/>
                    <a:p>
                      <a:pPr algn="ctr"/>
                      <a:r>
                        <a:rPr lang="en-IN" sz="2000" dirty="0"/>
                        <a:t>=</a:t>
                      </a:r>
                    </a:p>
                  </a:txBody>
                  <a:tcPr anchor="ctr"/>
                </a:tc>
                <a:tc>
                  <a:txBody>
                    <a:bodyPr/>
                    <a:lstStyle/>
                    <a:p>
                      <a:pPr algn="ctr"/>
                      <a:r>
                        <a:rPr lang="en-IN" sz="2000" dirty="0">
                          <a:solidFill>
                            <a:schemeClr val="tx1"/>
                          </a:solidFill>
                        </a:rPr>
                        <a:t>.84 times</a:t>
                      </a:r>
                    </a:p>
                  </a:txBody>
                  <a:tcPr anchor="ctr"/>
                </a:tc>
                <a:extLst>
                  <a:ext uri="{0D108BD9-81ED-4DB2-BD59-A6C34878D82A}">
                    <a16:rowId xmlns:a16="http://schemas.microsoft.com/office/drawing/2014/main" val="1156345598"/>
                  </a:ext>
                </a:extLst>
              </a:tr>
            </a:tbl>
          </a:graphicData>
        </a:graphic>
      </p:graphicFrame>
      <p:graphicFrame>
        <p:nvGraphicFramePr>
          <p:cNvPr id="3" name="Object 2" descr="dollar times 460 comma 000 plus dollar times 540 comma 000 divided by two">
            <a:extLst>
              <a:ext uri="{FF2B5EF4-FFF2-40B4-BE49-F238E27FC236}">
                <a16:creationId xmlns:a16="http://schemas.microsoft.com/office/drawing/2014/main" id="{C81EA492-9A50-8DCE-03E4-8D486A071977}"/>
              </a:ext>
            </a:extLst>
          </p:cNvPr>
          <p:cNvGraphicFramePr>
            <a:graphicFrameLocks noChangeAspect="1"/>
          </p:cNvGraphicFramePr>
          <p:nvPr>
            <p:extLst>
              <p:ext uri="{D42A27DB-BD31-4B8C-83A1-F6EECF244321}">
                <p14:modId xmlns:p14="http://schemas.microsoft.com/office/powerpoint/2010/main" val="192620198"/>
              </p:ext>
            </p:extLst>
          </p:nvPr>
        </p:nvGraphicFramePr>
        <p:xfrm>
          <a:off x="3588871" y="3337642"/>
          <a:ext cx="2008160" cy="576417"/>
        </p:xfrm>
        <a:graphic>
          <a:graphicData uri="http://schemas.openxmlformats.org/presentationml/2006/ole">
            <mc:AlternateContent xmlns:mc="http://schemas.openxmlformats.org/markup-compatibility/2006">
              <mc:Choice xmlns:v="urn:schemas-microsoft-com:vml" Requires="v">
                <p:oleObj name="Equation" r:id="rId2" imgW="1371600" imgH="393480" progId="Equation.DSMT4">
                  <p:embed/>
                </p:oleObj>
              </mc:Choice>
              <mc:Fallback>
                <p:oleObj name="Equation" r:id="rId2" imgW="1371600" imgH="393480" progId="Equation.DSMT4">
                  <p:embed/>
                  <p:pic>
                    <p:nvPicPr>
                      <p:cNvPr id="0" name=""/>
                      <p:cNvPicPr/>
                      <p:nvPr/>
                    </p:nvPicPr>
                    <p:blipFill>
                      <a:blip r:embed="rId3"/>
                      <a:stretch>
                        <a:fillRect/>
                      </a:stretch>
                    </p:blipFill>
                    <p:spPr>
                      <a:xfrm>
                        <a:off x="3588871" y="3337642"/>
                        <a:ext cx="2008160" cy="576417"/>
                      </a:xfrm>
                      <a:prstGeom prst="rect">
                        <a:avLst/>
                      </a:prstGeom>
                    </p:spPr>
                  </p:pic>
                </p:oleObj>
              </mc:Fallback>
            </mc:AlternateContent>
          </a:graphicData>
        </a:graphic>
      </p:graphicFrame>
      <p:sp>
        <p:nvSpPr>
          <p:cNvPr id="12" name="Content Placeholder 5">
            <a:extLst>
              <a:ext uri="{FF2B5EF4-FFF2-40B4-BE49-F238E27FC236}">
                <a16:creationId xmlns:a16="http://schemas.microsoft.com/office/drawing/2014/main" id="{3B2F3D83-11BD-4923-CC9F-BDD0B5DB89FB}"/>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2336108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5EEFAE5-F1E1-43AC-9776-CC1BA719C881}"/>
              </a:ext>
            </a:extLst>
          </p:cNvPr>
          <p:cNvSpPr>
            <a:spLocks noGrp="1"/>
          </p:cNvSpPr>
          <p:nvPr>
            <p:ph type="ctrTitle"/>
          </p:nvPr>
        </p:nvSpPr>
        <p:spPr>
          <a:xfrm>
            <a:off x="332509" y="338755"/>
            <a:ext cx="8470670" cy="1341596"/>
          </a:xfrm>
        </p:spPr>
        <p:txBody>
          <a:bodyPr>
            <a:noAutofit/>
          </a:bodyPr>
          <a:lstStyle/>
          <a:p>
            <a:pPr>
              <a:lnSpc>
                <a:spcPct val="100000"/>
              </a:lnSpc>
            </a:pPr>
            <a:r>
              <a:rPr lang="en-US" sz="5400" dirty="0">
                <a:latin typeface="Calibri" pitchFamily="34" charset="0"/>
              </a:rPr>
              <a:t>Financial Accounting</a:t>
            </a:r>
            <a:endParaRPr lang="en-IN" sz="5400" dirty="0"/>
          </a:p>
        </p:txBody>
      </p:sp>
      <p:sp>
        <p:nvSpPr>
          <p:cNvPr id="16" name="Subtitle 15">
            <a:extLst>
              <a:ext uri="{FF2B5EF4-FFF2-40B4-BE49-F238E27FC236}">
                <a16:creationId xmlns:a16="http://schemas.microsoft.com/office/drawing/2014/main" id="{35318545-96F9-4BD6-917E-204635EAB2DB}"/>
              </a:ext>
            </a:extLst>
          </p:cNvPr>
          <p:cNvSpPr>
            <a:spLocks noGrp="1"/>
          </p:cNvSpPr>
          <p:nvPr>
            <p:ph type="subTitle" idx="1"/>
          </p:nvPr>
        </p:nvSpPr>
        <p:spPr>
          <a:xfrm>
            <a:off x="340821" y="1680351"/>
            <a:ext cx="8470670" cy="579791"/>
          </a:xfrm>
        </p:spPr>
        <p:txBody>
          <a:bodyPr>
            <a:normAutofit/>
          </a:bodyPr>
          <a:lstStyle/>
          <a:p>
            <a:pPr>
              <a:lnSpc>
                <a:spcPct val="100000"/>
              </a:lnSpc>
            </a:pPr>
            <a:r>
              <a:rPr lang="en-US" sz="2800" dirty="0">
                <a:latin typeface="Calibri" panose="020F0502020204030204" pitchFamily="34" charset="0"/>
                <a:cs typeface="Calibri" panose="020F0502020204030204" pitchFamily="34" charset="0"/>
              </a:rPr>
              <a:t>IFRS 5</a:t>
            </a:r>
            <a:r>
              <a:rPr lang="en-US" sz="2800" baseline="30000" dirty="0">
                <a:latin typeface="Calibri" panose="020F0502020204030204" pitchFamily="34" charset="0"/>
                <a:cs typeface="Calibri" panose="020F0502020204030204" pitchFamily="34" charset="0"/>
              </a:rPr>
              <a:t>th</a:t>
            </a:r>
            <a:r>
              <a:rPr lang="en-US" sz="2800" dirty="0">
                <a:latin typeface="Calibri" panose="020F0502020204030204" pitchFamily="34" charset="0"/>
                <a:cs typeface="Calibri" panose="020F0502020204030204" pitchFamily="34" charset="0"/>
              </a:rPr>
              <a:t> Edition</a:t>
            </a:r>
          </a:p>
        </p:txBody>
      </p:sp>
      <p:sp>
        <p:nvSpPr>
          <p:cNvPr id="17" name="Content Placeholder 16">
            <a:extLst>
              <a:ext uri="{FF2B5EF4-FFF2-40B4-BE49-F238E27FC236}">
                <a16:creationId xmlns:a16="http://schemas.microsoft.com/office/drawing/2014/main" id="{6D6F9A41-82B0-4801-A978-EBFF13E9A989}"/>
              </a:ext>
            </a:extLst>
          </p:cNvPr>
          <p:cNvSpPr>
            <a:spLocks noGrp="1"/>
          </p:cNvSpPr>
          <p:nvPr>
            <p:ph sz="quarter" idx="24"/>
          </p:nvPr>
        </p:nvSpPr>
        <p:spPr>
          <a:xfrm>
            <a:off x="336550" y="2359282"/>
            <a:ext cx="8470900" cy="603504"/>
          </a:xfrm>
        </p:spPr>
        <p:txBody>
          <a:bodyPr/>
          <a:lstStyle/>
          <a:p>
            <a:pPr>
              <a:lnSpc>
                <a:spcPct val="100000"/>
              </a:lnSpc>
            </a:pPr>
            <a:r>
              <a:rPr lang="en-US" sz="3400" dirty="0"/>
              <a:t>Weygandt ● Kimmel</a:t>
            </a:r>
          </a:p>
        </p:txBody>
      </p:sp>
      <p:sp>
        <p:nvSpPr>
          <p:cNvPr id="18" name="Content Placeholder 17">
            <a:extLst>
              <a:ext uri="{FF2B5EF4-FFF2-40B4-BE49-F238E27FC236}">
                <a16:creationId xmlns:a16="http://schemas.microsoft.com/office/drawing/2014/main" id="{1B8636B7-78E2-4643-B342-446D928DC8B1}"/>
              </a:ext>
            </a:extLst>
          </p:cNvPr>
          <p:cNvSpPr>
            <a:spLocks noGrp="1"/>
          </p:cNvSpPr>
          <p:nvPr>
            <p:ph sz="quarter" idx="25"/>
          </p:nvPr>
        </p:nvSpPr>
        <p:spPr>
          <a:xfrm>
            <a:off x="336550" y="3538613"/>
            <a:ext cx="8470900" cy="668222"/>
          </a:xfrm>
        </p:spPr>
        <p:txBody>
          <a:bodyPr>
            <a:normAutofit/>
          </a:bodyPr>
          <a:lstStyle/>
          <a:p>
            <a:pPr>
              <a:lnSpc>
                <a:spcPct val="100000"/>
              </a:lnSpc>
            </a:pPr>
            <a:r>
              <a:rPr lang="en-US" sz="3200" b="1" spc="200" dirty="0">
                <a:solidFill>
                  <a:schemeClr val="accent2"/>
                </a:solidFill>
                <a:latin typeface="Calibri" panose="020F0502020204030204" pitchFamily="34" charset="0"/>
                <a:cs typeface="Calibri" panose="020F0502020204030204" pitchFamily="34" charset="0"/>
              </a:rPr>
              <a:t>Chapter 10 and 11</a:t>
            </a:r>
          </a:p>
        </p:txBody>
      </p:sp>
      <p:sp>
        <p:nvSpPr>
          <p:cNvPr id="19" name="Content Placeholder 18">
            <a:extLst>
              <a:ext uri="{FF2B5EF4-FFF2-40B4-BE49-F238E27FC236}">
                <a16:creationId xmlns:a16="http://schemas.microsoft.com/office/drawing/2014/main" id="{30A53EF8-8921-4E18-AD00-1CD137A56C16}"/>
              </a:ext>
            </a:extLst>
          </p:cNvPr>
          <p:cNvSpPr>
            <a:spLocks noGrp="1"/>
          </p:cNvSpPr>
          <p:nvPr>
            <p:ph sz="quarter" idx="26"/>
          </p:nvPr>
        </p:nvSpPr>
        <p:spPr>
          <a:xfrm>
            <a:off x="336550" y="4644248"/>
            <a:ext cx="8470900" cy="1093611"/>
          </a:xfrm>
        </p:spPr>
        <p:txBody>
          <a:bodyPr/>
          <a:lstStyle/>
          <a:p>
            <a:r>
              <a:rPr lang="en-US" sz="4000" b="0" spc="0" dirty="0">
                <a:solidFill>
                  <a:schemeClr val="accent3"/>
                </a:solidFill>
              </a:rPr>
              <a:t>Current Liabilities</a:t>
            </a:r>
          </a:p>
        </p:txBody>
      </p:sp>
      <p:sp>
        <p:nvSpPr>
          <p:cNvPr id="20" name="Content Placeholder 19">
            <a:extLst>
              <a:ext uri="{FF2B5EF4-FFF2-40B4-BE49-F238E27FC236}">
                <a16:creationId xmlns:a16="http://schemas.microsoft.com/office/drawing/2014/main" id="{24B2E272-E59A-4FB8-8035-4B6B789B647E}"/>
              </a:ext>
            </a:extLst>
          </p:cNvPr>
          <p:cNvSpPr>
            <a:spLocks noGrp="1"/>
          </p:cNvSpPr>
          <p:nvPr>
            <p:ph sz="quarter" idx="28"/>
          </p:nvPr>
        </p:nvSpPr>
        <p:spPr>
          <a:xfrm>
            <a:off x="897359" y="5883242"/>
            <a:ext cx="7349282" cy="277812"/>
          </a:xfrm>
        </p:spPr>
        <p:txBody>
          <a:bodyPr/>
          <a:lstStyle/>
          <a:p>
            <a:pPr algn="l"/>
            <a:r>
              <a:rPr lang="en-US" dirty="0">
                <a:solidFill>
                  <a:schemeClr val="bg1"/>
                </a:solidFill>
              </a:rPr>
              <a:t>This slide deck contains animations. Please disable animations if they cause issues with your device.</a:t>
            </a:r>
          </a:p>
        </p:txBody>
      </p:sp>
      <p:sp>
        <p:nvSpPr>
          <p:cNvPr id="8" name="TextBox 7">
            <a:extLst>
              <a:ext uri="{FF2B5EF4-FFF2-40B4-BE49-F238E27FC236}">
                <a16:creationId xmlns:a16="http://schemas.microsoft.com/office/drawing/2014/main" id="{065FB038-875E-A619-C8A6-856201F3C879}"/>
              </a:ext>
            </a:extLst>
          </p:cNvPr>
          <p:cNvSpPr txBox="1"/>
          <p:nvPr/>
        </p:nvSpPr>
        <p:spPr>
          <a:xfrm>
            <a:off x="2301498"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6">
                    <a:lumMod val="75000"/>
                  </a:schemeClr>
                </a:solidFill>
                <a:effectLst/>
                <a:latin typeface="Calibri" panose="020F0502020204030204" pitchFamily="34" charset="0"/>
              </a:rPr>
              <a:t>Copyright © John Wiley &amp; Sons, Inc.</a:t>
            </a:r>
            <a:endParaRPr lang="en-US" sz="1400" dirty="0">
              <a:solidFill>
                <a:schemeClr val="accent6">
                  <a:lumMod val="75000"/>
                </a:schemeClr>
              </a:solidFill>
            </a:endParaRPr>
          </a:p>
        </p:txBody>
      </p:sp>
    </p:spTree>
    <p:extLst>
      <p:ext uri="{BB962C8B-B14F-4D97-AF65-F5344CB8AC3E}">
        <p14:creationId xmlns:p14="http://schemas.microsoft.com/office/powerpoint/2010/main" val="2161819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Chapter Outline</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normAutofit/>
          </a:bodyPr>
          <a:lstStyle/>
          <a:p>
            <a:pPr marL="0" indent="0">
              <a:buNone/>
            </a:pPr>
            <a:r>
              <a:rPr lang="en-US" b="1" dirty="0">
                <a:solidFill>
                  <a:schemeClr val="accent2"/>
                </a:solidFill>
              </a:rPr>
              <a:t>Learning Objectives</a:t>
            </a:r>
          </a:p>
          <a:p>
            <a:pPr marL="717550" indent="-717550">
              <a:buNone/>
            </a:pPr>
            <a:r>
              <a:rPr lang="en-US" b="1" dirty="0">
                <a:solidFill>
                  <a:schemeClr val="accent2"/>
                </a:solidFill>
              </a:rPr>
              <a:t>LO 1</a:t>
            </a:r>
            <a:r>
              <a:rPr lang="en-US" dirty="0"/>
              <a:t> Explain how to account for current liabilities.</a:t>
            </a:r>
          </a:p>
          <a:p>
            <a:pPr marL="717550" indent="-717550">
              <a:buNone/>
            </a:pPr>
            <a:r>
              <a:rPr lang="en-US" b="1" dirty="0">
                <a:solidFill>
                  <a:schemeClr val="accent2"/>
                </a:solidFill>
              </a:rPr>
              <a:t>LO 2</a:t>
            </a:r>
            <a:r>
              <a:rPr lang="en-US" b="0" baseline="0" dirty="0">
                <a:solidFill>
                  <a:schemeClr val="tx1"/>
                </a:solidFill>
              </a:rPr>
              <a:t> </a:t>
            </a:r>
            <a:r>
              <a:rPr lang="en-US" dirty="0"/>
              <a:t>Explain how to account for non-current liabilities</a:t>
            </a:r>
          </a:p>
          <a:p>
            <a:pPr marL="717550" indent="-717550">
              <a:buNone/>
            </a:pPr>
            <a:r>
              <a:rPr lang="en-US" b="1" dirty="0">
                <a:solidFill>
                  <a:schemeClr val="accent2"/>
                </a:solidFill>
              </a:rPr>
              <a:t>LO 3</a:t>
            </a:r>
            <a:r>
              <a:rPr lang="en-US" b="0" baseline="0" dirty="0">
                <a:solidFill>
                  <a:schemeClr val="tx1"/>
                </a:solidFill>
              </a:rPr>
              <a:t> </a:t>
            </a:r>
            <a:r>
              <a:rPr lang="en-US" dirty="0"/>
              <a:t>Discuss how liabilities are reported and analyzed.</a:t>
            </a:r>
          </a:p>
        </p:txBody>
      </p:sp>
    </p:spTree>
    <p:extLst>
      <p:ext uri="{BB962C8B-B14F-4D97-AF65-F5344CB8AC3E}">
        <p14:creationId xmlns:p14="http://schemas.microsoft.com/office/powerpoint/2010/main" val="3113446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486737"/>
            <a:ext cx="8115301" cy="1884527"/>
          </a:xfrm>
        </p:spPr>
        <p:txBody>
          <a:bodyPr>
            <a:noAutofit/>
          </a:bodyPr>
          <a:lstStyle/>
          <a:p>
            <a:r>
              <a:rPr lang="en-GB" dirty="0"/>
              <a:t>Learning Objective 1</a:t>
            </a:r>
            <a:br>
              <a:rPr lang="en-GB" dirty="0"/>
            </a:br>
            <a:r>
              <a:rPr lang="en-US" dirty="0"/>
              <a:t>Explain How to Account for Current Liabilities.</a:t>
            </a:r>
            <a:endParaRPr lang="en-IN" dirty="0"/>
          </a:p>
        </p:txBody>
      </p:sp>
      <p:sp>
        <p:nvSpPr>
          <p:cNvPr id="4" name="Content Placeholder 5">
            <a:extLst>
              <a:ext uri="{FF2B5EF4-FFF2-40B4-BE49-F238E27FC236}">
                <a16:creationId xmlns:a16="http://schemas.microsoft.com/office/drawing/2014/main" id="{DDF8C6A3-0660-F4A3-E9FD-7007C2AEE998}"/>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422114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p:txBody>
          <a:bodyPr/>
          <a:lstStyle/>
          <a:p>
            <a:r>
              <a:rPr lang="en-US" dirty="0"/>
              <a:t>What is a Current Liability?</a:t>
            </a:r>
            <a:endParaRPr lang="en-IN" dirty="0"/>
          </a:p>
        </p:txBody>
      </p:sp>
      <p:sp>
        <p:nvSpPr>
          <p:cNvPr id="12" name="Content Placeholder 11">
            <a:extLst>
              <a:ext uri="{FF2B5EF4-FFF2-40B4-BE49-F238E27FC236}">
                <a16:creationId xmlns:a16="http://schemas.microsoft.com/office/drawing/2014/main" id="{E4BF325A-2A0A-EB7B-5880-699B16843711}"/>
              </a:ext>
            </a:extLst>
          </p:cNvPr>
          <p:cNvSpPr>
            <a:spLocks noGrp="1"/>
          </p:cNvSpPr>
          <p:nvPr>
            <p:ph sz="quarter" idx="12"/>
          </p:nvPr>
        </p:nvSpPr>
        <p:spPr/>
        <p:txBody>
          <a:bodyPr/>
          <a:lstStyle/>
          <a:p>
            <a:pPr>
              <a:spcAft>
                <a:spcPts val="1800"/>
              </a:spcAft>
            </a:pPr>
            <a:r>
              <a:rPr lang="en-US" dirty="0"/>
              <a:t>A debt that a company expects to pay within one year or the operating cycle, whichever is longer. </a:t>
            </a:r>
          </a:p>
          <a:p>
            <a:pPr>
              <a:spcAft>
                <a:spcPts val="1800"/>
              </a:spcAft>
            </a:pPr>
            <a:r>
              <a:rPr lang="en-US" dirty="0"/>
              <a:t>Current liabilities include </a:t>
            </a:r>
            <a:r>
              <a:rPr lang="en-US" b="1" dirty="0"/>
              <a:t>notes payable, accounts payable, unearned revenues, </a:t>
            </a:r>
            <a:r>
              <a:rPr lang="en-US" dirty="0"/>
              <a:t>and </a:t>
            </a:r>
            <a:r>
              <a:rPr lang="en-US" b="1" dirty="0"/>
              <a:t>accrued liabilities</a:t>
            </a:r>
            <a:r>
              <a:rPr lang="en-US" dirty="0"/>
              <a:t> such as </a:t>
            </a:r>
            <a:r>
              <a:rPr lang="en-US" b="1" dirty="0"/>
              <a:t>taxes payable, salaries and wages payable,</a:t>
            </a:r>
            <a:r>
              <a:rPr lang="en-US" dirty="0"/>
              <a:t> and </a:t>
            </a:r>
            <a:r>
              <a:rPr lang="en-US" b="1" dirty="0"/>
              <a:t>interest payable.</a:t>
            </a:r>
          </a:p>
          <a:p>
            <a:pPr>
              <a:spcAft>
                <a:spcPts val="1800"/>
              </a:spcAft>
            </a:pPr>
            <a:r>
              <a:rPr lang="en-US" dirty="0"/>
              <a:t>To be classified as a current liability, a debt must be expected to be paid within </a:t>
            </a:r>
            <a:r>
              <a:rPr lang="en-US" b="1" dirty="0"/>
              <a:t>one year or the operating cycle, whichever is longer.</a:t>
            </a:r>
            <a:endParaRPr lang="en-US" dirty="0"/>
          </a:p>
          <a:p>
            <a:pPr>
              <a:spcAft>
                <a:spcPts val="1800"/>
              </a:spcAft>
            </a:pPr>
            <a:endParaRPr lang="en-US" b="1" dirty="0"/>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819490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p:txBody>
          <a:bodyPr/>
          <a:lstStyle/>
          <a:p>
            <a:r>
              <a:rPr lang="en-US" dirty="0"/>
              <a:t>Notes Payable</a:t>
            </a:r>
            <a:endParaRPr lang="en-IN" dirty="0"/>
          </a:p>
        </p:txBody>
      </p:sp>
      <p:sp>
        <p:nvSpPr>
          <p:cNvPr id="3" name="Content Placeholder 2">
            <a:extLst>
              <a:ext uri="{FF2B5EF4-FFF2-40B4-BE49-F238E27FC236}">
                <a16:creationId xmlns:a16="http://schemas.microsoft.com/office/drawing/2014/main" id="{1EC7B52C-5F91-3AD3-BA88-9B05F5FE5449}"/>
              </a:ext>
            </a:extLst>
          </p:cNvPr>
          <p:cNvSpPr>
            <a:spLocks noGrp="1"/>
          </p:cNvSpPr>
          <p:nvPr>
            <p:ph sz="quarter" idx="12"/>
          </p:nvPr>
        </p:nvSpPr>
        <p:spPr/>
        <p:txBody>
          <a:bodyPr>
            <a:normAutofit/>
          </a:bodyPr>
          <a:lstStyle/>
          <a:p>
            <a:r>
              <a:rPr lang="en-US" dirty="0"/>
              <a:t>Written promissory note due for payment </a:t>
            </a:r>
            <a:r>
              <a:rPr lang="en-US" b="1" u="sng" dirty="0"/>
              <a:t>within one year of statement</a:t>
            </a:r>
            <a:r>
              <a:rPr lang="en-US" dirty="0"/>
              <a:t>.</a:t>
            </a:r>
          </a:p>
          <a:p>
            <a:r>
              <a:rPr lang="en-US" dirty="0"/>
              <a:t>Owe money to </a:t>
            </a:r>
            <a:r>
              <a:rPr lang="en-US" u="sng" dirty="0"/>
              <a:t>suppliers</a:t>
            </a:r>
            <a:r>
              <a:rPr lang="en-US" dirty="0"/>
              <a:t> or </a:t>
            </a:r>
            <a:r>
              <a:rPr lang="en-US" u="sng" dirty="0"/>
              <a:t>banks</a:t>
            </a:r>
            <a:r>
              <a:rPr lang="en-US" dirty="0"/>
              <a:t> and promise to pay in a certain day.</a:t>
            </a:r>
          </a:p>
          <a:p>
            <a:r>
              <a:rPr lang="en-US" dirty="0"/>
              <a:t>Usually requires borrower to pay interest. (where account payable does not bear interest)</a:t>
            </a:r>
          </a:p>
          <a:p>
            <a:r>
              <a:rPr lang="en-US" dirty="0"/>
              <a:t>Frequently issued to meet short-term financing needs.</a:t>
            </a:r>
          </a:p>
          <a:p>
            <a:r>
              <a:rPr lang="en-US" dirty="0"/>
              <a:t>Sometimes companies will call a note payable </a:t>
            </a:r>
            <a:r>
              <a:rPr lang="en-US" i="1" dirty="0"/>
              <a:t>term loan,</a:t>
            </a:r>
            <a:r>
              <a:rPr lang="zh-CN" altLang="en-US" i="1" dirty="0"/>
              <a:t> </a:t>
            </a:r>
            <a:r>
              <a:rPr lang="en-US" i="1" dirty="0"/>
              <a:t>term debt, short-term borrowings, etc</a:t>
            </a:r>
            <a:r>
              <a:rPr lang="en-US" dirty="0"/>
              <a:t>.</a:t>
            </a:r>
          </a:p>
          <a:p>
            <a:endParaRPr lang="en-US" dirty="0"/>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340626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Intangible Assets</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a:xfrm>
            <a:off x="513862" y="1424064"/>
            <a:ext cx="8115301" cy="2978253"/>
          </a:xfrm>
        </p:spPr>
        <p:txBody>
          <a:bodyPr>
            <a:noAutofit/>
          </a:bodyPr>
          <a:lstStyle/>
          <a:p>
            <a:pPr marL="0" indent="0">
              <a:buNone/>
            </a:pPr>
            <a:r>
              <a:rPr lang="en-US" sz="2600" b="1" dirty="0"/>
              <a:t>Rights, privileges, </a:t>
            </a:r>
            <a:r>
              <a:rPr lang="en-US" sz="2600" dirty="0"/>
              <a:t>and </a:t>
            </a:r>
            <a:r>
              <a:rPr lang="en-US" sz="2600" b="1" dirty="0"/>
              <a:t>competitive advantages </a:t>
            </a:r>
            <a:r>
              <a:rPr lang="en-US" sz="2600" dirty="0"/>
              <a:t>that result from ownership of long-lived assets that </a:t>
            </a:r>
            <a:r>
              <a:rPr lang="en-US" sz="2600" dirty="0">
                <a:solidFill>
                  <a:srgbClr val="FF0000"/>
                </a:solidFill>
              </a:rPr>
              <a:t>do not possess physical substance</a:t>
            </a:r>
            <a:r>
              <a:rPr lang="en-US" sz="2600" dirty="0"/>
              <a:t>. </a:t>
            </a:r>
          </a:p>
          <a:p>
            <a:pPr marL="0" indent="0">
              <a:buNone/>
            </a:pPr>
            <a:endParaRPr lang="en-US" sz="2600" dirty="0"/>
          </a:p>
          <a:p>
            <a:pPr marL="0" indent="0">
              <a:buNone/>
            </a:pPr>
            <a:r>
              <a:rPr lang="en-US" sz="2600" dirty="0"/>
              <a:t>Can have </a:t>
            </a:r>
            <a:r>
              <a:rPr lang="en-US" sz="2600" b="1" dirty="0"/>
              <a:t>limited life </a:t>
            </a:r>
            <a:r>
              <a:rPr lang="en-US" sz="2600" dirty="0"/>
              <a:t>or an </a:t>
            </a:r>
            <a:r>
              <a:rPr lang="en-US" sz="2600" b="1" dirty="0"/>
              <a:t>indefinite life.</a:t>
            </a:r>
          </a:p>
          <a:p>
            <a:pPr marL="0" indent="0">
              <a:buNone/>
            </a:pPr>
            <a:r>
              <a:rPr lang="en-US" sz="2600" b="1" dirty="0"/>
              <a:t>Common types</a:t>
            </a:r>
            <a:r>
              <a:rPr lang="en-US" sz="2600" dirty="0"/>
              <a:t> of intangibles:</a:t>
            </a:r>
          </a:p>
        </p:txBody>
      </p:sp>
      <p:graphicFrame>
        <p:nvGraphicFramePr>
          <p:cNvPr id="23" name="Content Placeholder 22">
            <a:extLst>
              <a:ext uri="{FF2B5EF4-FFF2-40B4-BE49-F238E27FC236}">
                <a16:creationId xmlns:a16="http://schemas.microsoft.com/office/drawing/2014/main" id="{22C72093-2E66-76EF-D35B-C0DFC1598DF1}"/>
              </a:ext>
            </a:extLst>
          </p:cNvPr>
          <p:cNvGraphicFramePr>
            <a:graphicFrameLocks noGrp="1"/>
          </p:cNvGraphicFramePr>
          <p:nvPr>
            <p:ph sz="quarter" idx="20"/>
          </p:nvPr>
        </p:nvGraphicFramePr>
        <p:xfrm>
          <a:off x="513862" y="4215686"/>
          <a:ext cx="7306347" cy="1593795"/>
        </p:xfrm>
        <a:graphic>
          <a:graphicData uri="http://schemas.openxmlformats.org/drawingml/2006/table">
            <a:tbl>
              <a:tblPr firstRow="1" bandRow="1">
                <a:tableStyleId>{5C22544A-7EE6-4342-B048-85BDC9FD1C3A}</a:tableStyleId>
              </a:tblPr>
              <a:tblGrid>
                <a:gridCol w="4857279">
                  <a:extLst>
                    <a:ext uri="{9D8B030D-6E8A-4147-A177-3AD203B41FA5}">
                      <a16:colId xmlns:a16="http://schemas.microsoft.com/office/drawing/2014/main" val="20000"/>
                    </a:ext>
                  </a:extLst>
                </a:gridCol>
                <a:gridCol w="2449068">
                  <a:extLst>
                    <a:ext uri="{9D8B030D-6E8A-4147-A177-3AD203B41FA5}">
                      <a16:colId xmlns:a16="http://schemas.microsoft.com/office/drawing/2014/main" val="20001"/>
                    </a:ext>
                  </a:extLst>
                </a:gridCol>
              </a:tblGrid>
              <a:tr h="531265">
                <a:tc>
                  <a:txBody>
                    <a:bodyPr/>
                    <a:lstStyle/>
                    <a:p>
                      <a:pPr marL="574675" indent="-346075">
                        <a:buClr>
                          <a:schemeClr val="accent2"/>
                        </a:buClr>
                        <a:buFont typeface="Arial" panose="020B0604020202020204" pitchFamily="34" charset="0"/>
                        <a:buChar char="•"/>
                      </a:pPr>
                      <a:r>
                        <a:rPr lang="en-US" sz="2600" b="0" i="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Patents</a:t>
                      </a:r>
                    </a:p>
                  </a:txBody>
                  <a:tcPr>
                    <a:noFill/>
                  </a:tcPr>
                </a:tc>
                <a:tc>
                  <a:txBody>
                    <a:bodyPr/>
                    <a:lstStyle/>
                    <a:p>
                      <a:pPr marL="346075" marR="0" lvl="0" indent="-346075" algn="l" defTabSz="914400"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r>
                        <a:rPr lang="en-US" sz="2600" b="0" i="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Trademarks</a:t>
                      </a:r>
                    </a:p>
                  </a:txBody>
                  <a:tcPr>
                    <a:noFill/>
                  </a:tcPr>
                </a:tc>
                <a:extLst>
                  <a:ext uri="{0D108BD9-81ED-4DB2-BD59-A6C34878D82A}">
                    <a16:rowId xmlns:a16="http://schemas.microsoft.com/office/drawing/2014/main" val="10000"/>
                  </a:ext>
                </a:extLst>
              </a:tr>
              <a:tr h="531265">
                <a:tc>
                  <a:txBody>
                    <a:bodyPr/>
                    <a:lstStyle/>
                    <a:p>
                      <a:pPr marL="574675" indent="-346075">
                        <a:buClr>
                          <a:schemeClr val="accent2"/>
                        </a:buClr>
                        <a:buFont typeface="Arial" panose="020B0604020202020204" pitchFamily="34" charset="0"/>
                        <a:buChar char="•"/>
                      </a:pPr>
                      <a:r>
                        <a:rPr lang="en-US" sz="2600" b="0" i="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Copyrights</a:t>
                      </a:r>
                    </a:p>
                  </a:txBody>
                  <a:tcPr>
                    <a:noFill/>
                  </a:tcPr>
                </a:tc>
                <a:tc>
                  <a:txBody>
                    <a:bodyPr/>
                    <a:lstStyle/>
                    <a:p>
                      <a:pPr marL="346075" indent="-346075">
                        <a:buClr>
                          <a:schemeClr val="accent2"/>
                        </a:buClr>
                        <a:buFont typeface="Arial" panose="020B0604020202020204" pitchFamily="34" charset="0"/>
                        <a:buChar char="•"/>
                      </a:pPr>
                      <a:r>
                        <a:rPr lang="en-US" sz="2600" b="0" i="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Trade names</a:t>
                      </a:r>
                    </a:p>
                  </a:txBody>
                  <a:tcPr>
                    <a:noFill/>
                  </a:tcPr>
                </a:tc>
                <a:extLst>
                  <a:ext uri="{0D108BD9-81ED-4DB2-BD59-A6C34878D82A}">
                    <a16:rowId xmlns:a16="http://schemas.microsoft.com/office/drawing/2014/main" val="10001"/>
                  </a:ext>
                </a:extLst>
              </a:tr>
              <a:tr h="531265">
                <a:tc>
                  <a:txBody>
                    <a:bodyPr/>
                    <a:lstStyle/>
                    <a:p>
                      <a:pPr marL="574675" marR="0" lvl="0" indent="-346075" algn="l" defTabSz="914400"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r>
                        <a:rPr lang="en-US" sz="2600" b="0" i="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Franchises and Licenses</a:t>
                      </a:r>
                    </a:p>
                  </a:txBody>
                  <a:tcPr>
                    <a:noFill/>
                  </a:tcPr>
                </a:tc>
                <a:tc>
                  <a:txBody>
                    <a:bodyPr/>
                    <a:lstStyle/>
                    <a:p>
                      <a:pPr marL="346075" indent="-346075">
                        <a:buClr>
                          <a:schemeClr val="accent2"/>
                        </a:buClr>
                        <a:buFont typeface="Arial" panose="020B0604020202020204" pitchFamily="34" charset="0"/>
                        <a:buChar char="•"/>
                      </a:pPr>
                      <a:r>
                        <a:rPr lang="en-US" sz="2600" b="0" i="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Goodwill</a:t>
                      </a:r>
                    </a:p>
                  </a:txBody>
                  <a:tcPr>
                    <a:noFill/>
                  </a:tcPr>
                </a:tc>
                <a:extLst>
                  <a:ext uri="{0D108BD9-81ED-4DB2-BD59-A6C34878D82A}">
                    <a16:rowId xmlns:a16="http://schemas.microsoft.com/office/drawing/2014/main" val="10002"/>
                  </a:ext>
                </a:extLst>
              </a:tr>
            </a:tbl>
          </a:graphicData>
        </a:graphic>
      </p:graphicFrame>
      <p:sp>
        <p:nvSpPr>
          <p:cNvPr id="20" name="Content Placeholder 19">
            <a:extLst>
              <a:ext uri="{FF2B5EF4-FFF2-40B4-BE49-F238E27FC236}">
                <a16:creationId xmlns:a16="http://schemas.microsoft.com/office/drawing/2014/main" id="{CBF1FF9C-4D92-F7F7-C64F-F04FE78BBBA3}"/>
              </a:ext>
            </a:extLst>
          </p:cNvPr>
          <p:cNvSpPr>
            <a:spLocks noGrp="1"/>
          </p:cNvSpPr>
          <p:nvPr>
            <p:ph sz="quarter" idx="25"/>
          </p:nvPr>
        </p:nvSpPr>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51498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55DB-6E34-B0A7-69F1-1A43A014C92B}"/>
              </a:ext>
            </a:extLst>
          </p:cNvPr>
          <p:cNvSpPr>
            <a:spLocks noGrp="1"/>
          </p:cNvSpPr>
          <p:nvPr>
            <p:ph type="title"/>
          </p:nvPr>
        </p:nvSpPr>
        <p:spPr/>
        <p:txBody>
          <a:bodyPr/>
          <a:lstStyle/>
          <a:p>
            <a:r>
              <a:rPr lang="en-IN" dirty="0"/>
              <a:t>Notes Payable Example</a:t>
            </a:r>
          </a:p>
        </p:txBody>
      </p:sp>
      <p:sp>
        <p:nvSpPr>
          <p:cNvPr id="8" name="Content Placeholder 7">
            <a:extLst>
              <a:ext uri="{FF2B5EF4-FFF2-40B4-BE49-F238E27FC236}">
                <a16:creationId xmlns:a16="http://schemas.microsoft.com/office/drawing/2014/main" id="{AC4BAE6D-9110-858E-D13E-7EFD8CED6E00}"/>
              </a:ext>
            </a:extLst>
          </p:cNvPr>
          <p:cNvSpPr>
            <a:spLocks noGrp="1"/>
          </p:cNvSpPr>
          <p:nvPr>
            <p:ph sz="quarter" idx="12"/>
          </p:nvPr>
        </p:nvSpPr>
        <p:spPr>
          <a:xfrm>
            <a:off x="513862" y="1424065"/>
            <a:ext cx="8304213" cy="2587496"/>
          </a:xfrm>
        </p:spPr>
        <p:txBody>
          <a:bodyPr>
            <a:noAutofit/>
          </a:bodyPr>
          <a:lstStyle/>
          <a:p>
            <a:pPr marL="0" indent="0">
              <a:buNone/>
            </a:pPr>
            <a:r>
              <a:rPr lang="en-US" sz="2600" b="1" dirty="0"/>
              <a:t>Illustration: </a:t>
            </a:r>
            <a:r>
              <a:rPr lang="en-US" sz="2600" dirty="0"/>
              <a:t>First Hunan Bank agrees to lend ¥100,000 on September 1, 2025, if Yang Enterprises signs a ¥100,000, 12%, four-month note </a:t>
            </a:r>
            <a:r>
              <a:rPr lang="en-US" sz="2600" dirty="0">
                <a:solidFill>
                  <a:srgbClr val="FF0000"/>
                </a:solidFill>
              </a:rPr>
              <a:t>maturing on January 1 </a:t>
            </a:r>
            <a:r>
              <a:rPr lang="en-US" sz="2600" dirty="0"/>
              <a:t>(amounts in thousands). When a company issues an interest-bearing note, the amount of assets it receives upon issuance of the note generally equals the note’s face value. Yang therefore will receive ¥100,000 cash and will make the following journal entry.</a:t>
            </a:r>
          </a:p>
        </p:txBody>
      </p:sp>
      <p:sp>
        <p:nvSpPr>
          <p:cNvPr id="6" name="Content Placeholder 5">
            <a:extLst>
              <a:ext uri="{FF2B5EF4-FFF2-40B4-BE49-F238E27FC236}">
                <a16:creationId xmlns:a16="http://schemas.microsoft.com/office/drawing/2014/main" id="{864B45BB-FABD-4B10-8934-9857F6858FAF}"/>
              </a:ext>
            </a:extLst>
          </p:cNvPr>
          <p:cNvSpPr>
            <a:spLocks noGrp="1"/>
          </p:cNvSpPr>
          <p:nvPr>
            <p:ph sz="quarter" idx="18"/>
          </p:nvPr>
        </p:nvSpPr>
        <p:spPr>
          <a:xfrm>
            <a:off x="503650" y="4806873"/>
            <a:ext cx="1148172" cy="528739"/>
          </a:xfrm>
        </p:spPr>
        <p:txBody>
          <a:bodyPr>
            <a:normAutofit/>
          </a:bodyPr>
          <a:lstStyle/>
          <a:p>
            <a:pPr marL="0" indent="0">
              <a:buNone/>
            </a:pPr>
            <a:r>
              <a:rPr lang="en-US" altLang="en-US" sz="2600" dirty="0">
                <a:cs typeface="Arial" charset="0"/>
              </a:rPr>
              <a:t>Sept. 1</a:t>
            </a:r>
          </a:p>
        </p:txBody>
      </p:sp>
      <p:sp>
        <p:nvSpPr>
          <p:cNvPr id="16" name="Content Placeholder 6">
            <a:extLst>
              <a:ext uri="{FF2B5EF4-FFF2-40B4-BE49-F238E27FC236}">
                <a16:creationId xmlns:a16="http://schemas.microsoft.com/office/drawing/2014/main" id="{17AAC0CA-F873-DC96-5E9D-91C213A15AC0}"/>
              </a:ext>
            </a:extLst>
          </p:cNvPr>
          <p:cNvSpPr>
            <a:spLocks noGrp="1"/>
          </p:cNvSpPr>
          <p:nvPr>
            <p:ph sz="quarter" idx="20"/>
          </p:nvPr>
        </p:nvSpPr>
        <p:spPr>
          <a:xfrm>
            <a:off x="1651822" y="4863726"/>
            <a:ext cx="6994525" cy="937342"/>
          </a:xfrm>
          <a:ln>
            <a:noFill/>
          </a:ln>
        </p:spPr>
        <p:txBody>
          <a:bodyPr/>
          <a:lstStyle/>
          <a:p>
            <a:pPr marL="0" indent="0">
              <a:buNone/>
            </a:pPr>
            <a:r>
              <a:rPr lang="en-US" altLang="en-US" sz="2600" dirty="0">
                <a:cs typeface="Arial" charset="0"/>
              </a:rPr>
              <a:t>Cash						100,000</a:t>
            </a:r>
            <a:endParaRPr lang="en-US" sz="2600" dirty="0"/>
          </a:p>
          <a:p>
            <a:pPr marL="0" indent="541338">
              <a:buNone/>
            </a:pPr>
            <a:r>
              <a:rPr lang="en-US" altLang="en-US" sz="2600" dirty="0">
                <a:cs typeface="Arial" charset="0"/>
              </a:rPr>
              <a:t>Notes Payable					100,000</a:t>
            </a:r>
            <a:endParaRPr lang="en-US" sz="2600" dirty="0"/>
          </a:p>
        </p:txBody>
      </p:sp>
      <p:sp>
        <p:nvSpPr>
          <p:cNvPr id="14" name="Content Placeholder 5">
            <a:extLst>
              <a:ext uri="{FF2B5EF4-FFF2-40B4-BE49-F238E27FC236}">
                <a16:creationId xmlns:a16="http://schemas.microsoft.com/office/drawing/2014/main" id="{224CA513-166B-D411-7CE2-0BA22F101AFB}"/>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36690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368412-E6F3-17DC-3F9A-A49CA8F2C87D}"/>
              </a:ext>
            </a:extLst>
          </p:cNvPr>
          <p:cNvSpPr>
            <a:spLocks noGrp="1"/>
          </p:cNvSpPr>
          <p:nvPr>
            <p:ph type="title"/>
          </p:nvPr>
        </p:nvSpPr>
        <p:spPr/>
        <p:txBody>
          <a:bodyPr/>
          <a:lstStyle/>
          <a:p>
            <a:r>
              <a:rPr lang="en-IN" dirty="0"/>
              <a:t>Notes Payable Example – Interest</a:t>
            </a:r>
          </a:p>
        </p:txBody>
      </p:sp>
      <p:sp>
        <p:nvSpPr>
          <p:cNvPr id="6" name="Content Placeholder 5">
            <a:extLst>
              <a:ext uri="{FF2B5EF4-FFF2-40B4-BE49-F238E27FC236}">
                <a16:creationId xmlns:a16="http://schemas.microsoft.com/office/drawing/2014/main" id="{B5879C5B-9F62-61E9-FFF1-98F166523F44}"/>
              </a:ext>
            </a:extLst>
          </p:cNvPr>
          <p:cNvSpPr>
            <a:spLocks noGrp="1"/>
          </p:cNvSpPr>
          <p:nvPr>
            <p:ph sz="quarter" idx="12"/>
          </p:nvPr>
        </p:nvSpPr>
        <p:spPr>
          <a:xfrm>
            <a:off x="513862" y="1252052"/>
            <a:ext cx="8115301" cy="1570147"/>
          </a:xfrm>
        </p:spPr>
        <p:txBody>
          <a:bodyPr>
            <a:normAutofit lnSpcReduction="10000"/>
          </a:bodyPr>
          <a:lstStyle/>
          <a:p>
            <a:pPr marL="0" indent="0">
              <a:buNone/>
            </a:pPr>
            <a:r>
              <a:rPr lang="en-US" sz="2600" b="1" dirty="0"/>
              <a:t>Illustration: </a:t>
            </a:r>
            <a:r>
              <a:rPr lang="en-US" sz="2600" dirty="0"/>
              <a:t>If Yang prepares financial statements annually, it makes an adjusting entry at December 31 to recognize interest expense and interest payable. The interest for the four months ended December 31, 2025:</a:t>
            </a:r>
          </a:p>
        </p:txBody>
      </p:sp>
      <p:graphicFrame>
        <p:nvGraphicFramePr>
          <p:cNvPr id="20" name="Table 20">
            <a:extLst>
              <a:ext uri="{FF2B5EF4-FFF2-40B4-BE49-F238E27FC236}">
                <a16:creationId xmlns:a16="http://schemas.microsoft.com/office/drawing/2014/main" id="{0992AE7F-AEA4-F353-5551-757EA4CA8AFD}"/>
              </a:ext>
            </a:extLst>
          </p:cNvPr>
          <p:cNvGraphicFramePr>
            <a:graphicFrameLocks noGrp="1"/>
          </p:cNvGraphicFramePr>
          <p:nvPr>
            <p:ph type="tbl" sz="quarter" idx="19"/>
          </p:nvPr>
        </p:nvGraphicFramePr>
        <p:xfrm>
          <a:off x="715414" y="2873174"/>
          <a:ext cx="7713176" cy="1138967"/>
        </p:xfrm>
        <a:graphic>
          <a:graphicData uri="http://schemas.openxmlformats.org/drawingml/2006/table">
            <a:tbl>
              <a:tblPr firstRow="1" bandRow="1">
                <a:tableStyleId>{2D5ABB26-0587-4C30-8999-92F81FD0307C}</a:tableStyleId>
              </a:tblPr>
              <a:tblGrid>
                <a:gridCol w="1579337">
                  <a:extLst>
                    <a:ext uri="{9D8B030D-6E8A-4147-A177-3AD203B41FA5}">
                      <a16:colId xmlns:a16="http://schemas.microsoft.com/office/drawing/2014/main" val="1554184073"/>
                    </a:ext>
                  </a:extLst>
                </a:gridCol>
                <a:gridCol w="465276">
                  <a:extLst>
                    <a:ext uri="{9D8B030D-6E8A-4147-A177-3AD203B41FA5}">
                      <a16:colId xmlns:a16="http://schemas.microsoft.com/office/drawing/2014/main" val="3270416729"/>
                    </a:ext>
                  </a:extLst>
                </a:gridCol>
                <a:gridCol w="1579337">
                  <a:extLst>
                    <a:ext uri="{9D8B030D-6E8A-4147-A177-3AD203B41FA5}">
                      <a16:colId xmlns:a16="http://schemas.microsoft.com/office/drawing/2014/main" val="3214649715"/>
                    </a:ext>
                  </a:extLst>
                </a:gridCol>
                <a:gridCol w="465276">
                  <a:extLst>
                    <a:ext uri="{9D8B030D-6E8A-4147-A177-3AD203B41FA5}">
                      <a16:colId xmlns:a16="http://schemas.microsoft.com/office/drawing/2014/main" val="3018994324"/>
                    </a:ext>
                  </a:extLst>
                </a:gridCol>
                <a:gridCol w="1579337">
                  <a:extLst>
                    <a:ext uri="{9D8B030D-6E8A-4147-A177-3AD203B41FA5}">
                      <a16:colId xmlns:a16="http://schemas.microsoft.com/office/drawing/2014/main" val="1776916738"/>
                    </a:ext>
                  </a:extLst>
                </a:gridCol>
                <a:gridCol w="465276">
                  <a:extLst>
                    <a:ext uri="{9D8B030D-6E8A-4147-A177-3AD203B41FA5}">
                      <a16:colId xmlns:a16="http://schemas.microsoft.com/office/drawing/2014/main" val="956810376"/>
                    </a:ext>
                  </a:extLst>
                </a:gridCol>
                <a:gridCol w="1579337">
                  <a:extLst>
                    <a:ext uri="{9D8B030D-6E8A-4147-A177-3AD203B41FA5}">
                      <a16:colId xmlns:a16="http://schemas.microsoft.com/office/drawing/2014/main" val="3666645832"/>
                    </a:ext>
                  </a:extLst>
                </a:gridCol>
              </a:tblGrid>
              <a:tr h="498887">
                <a:tc>
                  <a:txBody>
                    <a:bodyPr/>
                    <a:lstStyle/>
                    <a:p>
                      <a:pPr algn="ctr"/>
                      <a:r>
                        <a:rPr lang="en-IN" sz="1800" b="1" dirty="0"/>
                        <a:t>Face Value of Note</a:t>
                      </a:r>
                    </a:p>
                  </a:txBody>
                  <a:tcPr marL="121706" marR="121706" anchor="ctr"/>
                </a:tc>
                <a:tc>
                  <a:txBody>
                    <a:bodyPr/>
                    <a:lstStyle/>
                    <a:p>
                      <a:pPr algn="ctr"/>
                      <a:r>
                        <a:rPr lang="en-IN" sz="1800" b="1" dirty="0"/>
                        <a:t>×</a:t>
                      </a:r>
                    </a:p>
                  </a:txBody>
                  <a:tcPr marL="121706" marR="121706" anchor="ctr"/>
                </a:tc>
                <a:tc>
                  <a:txBody>
                    <a:bodyPr/>
                    <a:lstStyle/>
                    <a:p>
                      <a:pPr algn="ctr"/>
                      <a:r>
                        <a:rPr lang="en-IN" sz="1800" b="1" dirty="0"/>
                        <a:t>Annual Interest Rate</a:t>
                      </a:r>
                    </a:p>
                  </a:txBody>
                  <a:tcPr marL="121706" marR="121706" anchor="ctr"/>
                </a:tc>
                <a:tc>
                  <a:txBody>
                    <a:bodyPr/>
                    <a:lstStyle/>
                    <a:p>
                      <a:pPr algn="ctr"/>
                      <a:r>
                        <a:rPr lang="en-IN" sz="1800" b="1" dirty="0"/>
                        <a:t>×</a:t>
                      </a:r>
                    </a:p>
                  </a:txBody>
                  <a:tcPr marL="121706" marR="121706" anchor="ctr"/>
                </a:tc>
                <a:tc>
                  <a:txBody>
                    <a:bodyPr/>
                    <a:lstStyle/>
                    <a:p>
                      <a:pPr algn="ctr"/>
                      <a:r>
                        <a:rPr lang="en-IN" sz="1800" b="1" dirty="0"/>
                        <a:t>Time in Terms of One Year</a:t>
                      </a:r>
                    </a:p>
                  </a:txBody>
                  <a:tcPr marL="121706" marR="121706" anchor="ctr"/>
                </a:tc>
                <a:tc>
                  <a:txBody>
                    <a:bodyPr/>
                    <a:lstStyle/>
                    <a:p>
                      <a:pPr algn="ctr"/>
                      <a:r>
                        <a:rPr lang="en-IN" sz="1800" b="1" dirty="0"/>
                        <a:t>=</a:t>
                      </a:r>
                    </a:p>
                  </a:txBody>
                  <a:tcPr marL="121706" marR="121706" anchor="ctr"/>
                </a:tc>
                <a:tc>
                  <a:txBody>
                    <a:bodyPr/>
                    <a:lstStyle/>
                    <a:p>
                      <a:pPr algn="ctr"/>
                      <a:r>
                        <a:rPr lang="en-IN" sz="1800" b="1" dirty="0">
                          <a:solidFill>
                            <a:schemeClr val="accent2"/>
                          </a:solidFill>
                        </a:rPr>
                        <a:t>Interest</a:t>
                      </a:r>
                    </a:p>
                  </a:txBody>
                  <a:tcPr marL="121706" marR="121706" anchor="ctr"/>
                </a:tc>
                <a:extLst>
                  <a:ext uri="{0D108BD9-81ED-4DB2-BD59-A6C34878D82A}">
                    <a16:rowId xmlns:a16="http://schemas.microsoft.com/office/drawing/2014/main" val="42705267"/>
                  </a:ext>
                </a:extLst>
              </a:tr>
              <a:tr h="498887">
                <a:tc>
                  <a:txBody>
                    <a:bodyPr/>
                    <a:lstStyle/>
                    <a:p>
                      <a:pPr algn="ctr"/>
                      <a:r>
                        <a:rPr lang="en-IN" sz="1800" dirty="0"/>
                        <a:t>¥100,000</a:t>
                      </a:r>
                    </a:p>
                  </a:txBody>
                  <a:tcPr marL="121706" marR="121706"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800" dirty="0"/>
                        <a:t>×</a:t>
                      </a:r>
                    </a:p>
                  </a:txBody>
                  <a:tcPr marL="121706" marR="121706" anchor="ctr"/>
                </a:tc>
                <a:tc>
                  <a:txBody>
                    <a:bodyPr/>
                    <a:lstStyle/>
                    <a:p>
                      <a:pPr algn="ctr"/>
                      <a:r>
                        <a:rPr lang="en-IN" sz="1800" dirty="0"/>
                        <a:t>12%</a:t>
                      </a:r>
                    </a:p>
                  </a:txBody>
                  <a:tcPr marL="121706" marR="121706"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800" dirty="0"/>
                        <a:t>×</a:t>
                      </a:r>
                    </a:p>
                  </a:txBody>
                  <a:tcPr marL="121706" marR="121706" anchor="ctr"/>
                </a:tc>
                <a:tc>
                  <a:txBody>
                    <a:bodyPr/>
                    <a:lstStyle/>
                    <a:p>
                      <a:pPr algn="ctr"/>
                      <a:r>
                        <a:rPr lang="en-IN" sz="1800" dirty="0"/>
                        <a:t>4/12</a:t>
                      </a:r>
                    </a:p>
                  </a:txBody>
                  <a:tcPr marL="121706" marR="121706" anchor="ctr"/>
                </a:tc>
                <a:tc>
                  <a:txBody>
                    <a:bodyPr/>
                    <a:lstStyle/>
                    <a:p>
                      <a:pPr algn="ctr"/>
                      <a:r>
                        <a:rPr lang="en-IN" sz="1800" dirty="0"/>
                        <a:t>=</a:t>
                      </a:r>
                    </a:p>
                  </a:txBody>
                  <a:tcPr marL="121706" marR="121706" anchor="ctr"/>
                </a:tc>
                <a:tc>
                  <a:txBody>
                    <a:bodyPr/>
                    <a:lstStyle/>
                    <a:p>
                      <a:pPr algn="ctr"/>
                      <a:r>
                        <a:rPr lang="en-IN" sz="1800" dirty="0">
                          <a:solidFill>
                            <a:schemeClr val="accent2"/>
                          </a:solidFill>
                        </a:rPr>
                        <a:t>¥4,000</a:t>
                      </a:r>
                    </a:p>
                  </a:txBody>
                  <a:tcPr marL="121706" marR="121706" anchor="ctr"/>
                </a:tc>
                <a:extLst>
                  <a:ext uri="{0D108BD9-81ED-4DB2-BD59-A6C34878D82A}">
                    <a16:rowId xmlns:a16="http://schemas.microsoft.com/office/drawing/2014/main" val="1319325030"/>
                  </a:ext>
                </a:extLst>
              </a:tr>
            </a:tbl>
          </a:graphicData>
        </a:graphic>
      </p:graphicFrame>
      <p:sp>
        <p:nvSpPr>
          <p:cNvPr id="9" name="Content Placeholder 8">
            <a:extLst>
              <a:ext uri="{FF2B5EF4-FFF2-40B4-BE49-F238E27FC236}">
                <a16:creationId xmlns:a16="http://schemas.microsoft.com/office/drawing/2014/main" id="{07CD8870-84BF-B880-0848-FB8314928C92}"/>
              </a:ext>
            </a:extLst>
          </p:cNvPr>
          <p:cNvSpPr>
            <a:spLocks noGrp="1"/>
          </p:cNvSpPr>
          <p:nvPr>
            <p:ph sz="quarter" idx="18"/>
          </p:nvPr>
        </p:nvSpPr>
        <p:spPr>
          <a:xfrm>
            <a:off x="513862" y="4127100"/>
            <a:ext cx="8037512" cy="1138967"/>
          </a:xfrm>
        </p:spPr>
        <p:txBody>
          <a:bodyPr>
            <a:normAutofit/>
          </a:bodyPr>
          <a:lstStyle/>
          <a:p>
            <a:pPr marL="0" indent="0">
              <a:spcAft>
                <a:spcPts val="1200"/>
              </a:spcAft>
              <a:buNone/>
            </a:pPr>
            <a:r>
              <a:rPr lang="en-CA" sz="2000" b="1" dirty="0"/>
              <a:t>Illustration 10.1: </a:t>
            </a:r>
            <a:r>
              <a:rPr lang="en-CA" sz="2000" dirty="0"/>
              <a:t>Formula for computing interest</a:t>
            </a:r>
          </a:p>
          <a:p>
            <a:pPr marL="0" indent="0">
              <a:spcAft>
                <a:spcPts val="1200"/>
              </a:spcAft>
              <a:buNone/>
            </a:pPr>
            <a:r>
              <a:rPr lang="en-US" sz="2600" dirty="0"/>
              <a:t>Yang makes an adjusting entry as follows:</a:t>
            </a:r>
          </a:p>
        </p:txBody>
      </p:sp>
      <p:sp>
        <p:nvSpPr>
          <p:cNvPr id="14" name="Content Placeholder 13">
            <a:extLst>
              <a:ext uri="{FF2B5EF4-FFF2-40B4-BE49-F238E27FC236}">
                <a16:creationId xmlns:a16="http://schemas.microsoft.com/office/drawing/2014/main" id="{F8EDDA7B-1C43-4146-53DC-B739A3AECE94}"/>
              </a:ext>
            </a:extLst>
          </p:cNvPr>
          <p:cNvSpPr>
            <a:spLocks noGrp="1"/>
          </p:cNvSpPr>
          <p:nvPr>
            <p:ph sz="quarter" idx="20"/>
          </p:nvPr>
        </p:nvSpPr>
        <p:spPr>
          <a:xfrm>
            <a:off x="592138" y="5343397"/>
            <a:ext cx="1313886" cy="470394"/>
          </a:xfrm>
        </p:spPr>
        <p:txBody>
          <a:bodyPr>
            <a:normAutofit/>
          </a:bodyPr>
          <a:lstStyle/>
          <a:p>
            <a:pPr marL="0" indent="0">
              <a:buNone/>
            </a:pPr>
            <a:r>
              <a:rPr lang="en-US" altLang="en-US" sz="2600" dirty="0">
                <a:cs typeface="Arial" charset="0"/>
              </a:rPr>
              <a:t>Dec. 31</a:t>
            </a:r>
          </a:p>
        </p:txBody>
      </p:sp>
      <p:sp>
        <p:nvSpPr>
          <p:cNvPr id="19" name="Content Placeholder 6">
            <a:extLst>
              <a:ext uri="{FF2B5EF4-FFF2-40B4-BE49-F238E27FC236}">
                <a16:creationId xmlns:a16="http://schemas.microsoft.com/office/drawing/2014/main" id="{6057B773-9128-ACDC-7AB1-F6506CD09F0B}"/>
              </a:ext>
            </a:extLst>
          </p:cNvPr>
          <p:cNvSpPr>
            <a:spLocks noGrp="1"/>
          </p:cNvSpPr>
          <p:nvPr>
            <p:ph sz="quarter" idx="21"/>
          </p:nvPr>
        </p:nvSpPr>
        <p:spPr>
          <a:xfrm>
            <a:off x="1786423" y="5320098"/>
            <a:ext cx="6842740" cy="997774"/>
          </a:xfrm>
          <a:ln>
            <a:noFill/>
          </a:ln>
        </p:spPr>
        <p:txBody>
          <a:bodyPr>
            <a:normAutofit/>
          </a:bodyPr>
          <a:lstStyle/>
          <a:p>
            <a:pPr marL="0" indent="0">
              <a:buNone/>
            </a:pPr>
            <a:r>
              <a:rPr lang="en-US" altLang="en-US" sz="2600" dirty="0">
                <a:cs typeface="Arial" charset="0"/>
              </a:rPr>
              <a:t>Interest Expense			      4,000</a:t>
            </a:r>
            <a:endParaRPr lang="en-US" sz="2600" dirty="0"/>
          </a:p>
          <a:p>
            <a:pPr marL="0" indent="0">
              <a:buNone/>
            </a:pPr>
            <a:r>
              <a:rPr lang="en-US" altLang="en-US" sz="2600" dirty="0">
                <a:cs typeface="Arial" charset="0"/>
              </a:rPr>
              <a:t>	Interest Payable				4,000</a:t>
            </a:r>
            <a:endParaRPr lang="en-US" sz="2600" dirty="0"/>
          </a:p>
        </p:txBody>
      </p:sp>
      <p:sp>
        <p:nvSpPr>
          <p:cNvPr id="12" name="Content Placeholder 5">
            <a:extLst>
              <a:ext uri="{FF2B5EF4-FFF2-40B4-BE49-F238E27FC236}">
                <a16:creationId xmlns:a16="http://schemas.microsoft.com/office/drawing/2014/main" id="{4AA4857A-7608-CE2B-B386-62127B8DF9B5}"/>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74557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55DB-6E34-B0A7-69F1-1A43A014C92B}"/>
              </a:ext>
            </a:extLst>
          </p:cNvPr>
          <p:cNvSpPr>
            <a:spLocks noGrp="1"/>
          </p:cNvSpPr>
          <p:nvPr>
            <p:ph type="title"/>
          </p:nvPr>
        </p:nvSpPr>
        <p:spPr/>
        <p:txBody>
          <a:bodyPr/>
          <a:lstStyle/>
          <a:p>
            <a:r>
              <a:rPr lang="en-IN" dirty="0"/>
              <a:t>Notes Payable Example – Maturity</a:t>
            </a:r>
          </a:p>
        </p:txBody>
      </p:sp>
      <p:sp>
        <p:nvSpPr>
          <p:cNvPr id="8" name="Content Placeholder 7">
            <a:extLst>
              <a:ext uri="{FF2B5EF4-FFF2-40B4-BE49-F238E27FC236}">
                <a16:creationId xmlns:a16="http://schemas.microsoft.com/office/drawing/2014/main" id="{AC4BAE6D-9110-858E-D13E-7EFD8CED6E00}"/>
              </a:ext>
            </a:extLst>
          </p:cNvPr>
          <p:cNvSpPr>
            <a:spLocks noGrp="1"/>
          </p:cNvSpPr>
          <p:nvPr>
            <p:ph sz="quarter" idx="12"/>
          </p:nvPr>
        </p:nvSpPr>
        <p:spPr>
          <a:xfrm>
            <a:off x="513862" y="1424065"/>
            <a:ext cx="8115301" cy="1431847"/>
          </a:xfrm>
        </p:spPr>
        <p:txBody>
          <a:bodyPr>
            <a:normAutofit/>
          </a:bodyPr>
          <a:lstStyle/>
          <a:p>
            <a:pPr marL="0" indent="0">
              <a:buNone/>
            </a:pPr>
            <a:r>
              <a:rPr lang="en-US" sz="2600" b="1" dirty="0"/>
              <a:t>Illustration: </a:t>
            </a:r>
            <a:r>
              <a:rPr lang="en-US" sz="2600" dirty="0"/>
              <a:t>At maturity (January 1, 2026), Yang must pay the face value of the note plus interest. It records payment of the note and accrued interest as follows.</a:t>
            </a:r>
          </a:p>
        </p:txBody>
      </p:sp>
      <p:sp>
        <p:nvSpPr>
          <p:cNvPr id="6" name="Content Placeholder 5">
            <a:extLst>
              <a:ext uri="{FF2B5EF4-FFF2-40B4-BE49-F238E27FC236}">
                <a16:creationId xmlns:a16="http://schemas.microsoft.com/office/drawing/2014/main" id="{19C0E8B1-C536-7479-D00D-CD4B27B63ED0}"/>
              </a:ext>
            </a:extLst>
          </p:cNvPr>
          <p:cNvSpPr>
            <a:spLocks noGrp="1"/>
          </p:cNvSpPr>
          <p:nvPr>
            <p:ph sz="quarter" idx="18"/>
          </p:nvPr>
        </p:nvSpPr>
        <p:spPr>
          <a:xfrm>
            <a:off x="542978" y="3063846"/>
            <a:ext cx="990856" cy="548404"/>
          </a:xfrm>
        </p:spPr>
        <p:txBody>
          <a:bodyPr>
            <a:normAutofit/>
          </a:bodyPr>
          <a:lstStyle/>
          <a:p>
            <a:pPr marL="0" indent="0">
              <a:buNone/>
            </a:pPr>
            <a:r>
              <a:rPr lang="en-US" altLang="en-US" sz="2600" dirty="0">
                <a:cs typeface="Arial" charset="0"/>
              </a:rPr>
              <a:t>Jan. 1</a:t>
            </a:r>
          </a:p>
        </p:txBody>
      </p:sp>
      <p:sp>
        <p:nvSpPr>
          <p:cNvPr id="16" name="Content Placeholder 6">
            <a:extLst>
              <a:ext uri="{FF2B5EF4-FFF2-40B4-BE49-F238E27FC236}">
                <a16:creationId xmlns:a16="http://schemas.microsoft.com/office/drawing/2014/main" id="{8D404AE1-7498-6008-EA42-5E62140559B5}"/>
              </a:ext>
            </a:extLst>
          </p:cNvPr>
          <p:cNvSpPr>
            <a:spLocks noGrp="1"/>
          </p:cNvSpPr>
          <p:nvPr>
            <p:ph sz="quarter" idx="20"/>
          </p:nvPr>
        </p:nvSpPr>
        <p:spPr>
          <a:xfrm>
            <a:off x="1626012" y="3119713"/>
            <a:ext cx="7390169" cy="1505260"/>
          </a:xfrm>
          <a:ln>
            <a:noFill/>
          </a:ln>
        </p:spPr>
        <p:txBody>
          <a:bodyPr>
            <a:normAutofit/>
          </a:bodyPr>
          <a:lstStyle/>
          <a:p>
            <a:pPr marL="0" indent="0">
              <a:buNone/>
            </a:pPr>
            <a:r>
              <a:rPr lang="en-US" altLang="en-US" sz="2600" dirty="0">
                <a:cs typeface="Arial" charset="0"/>
              </a:rPr>
              <a:t>Notes Payable			100,000</a:t>
            </a:r>
            <a:endParaRPr lang="en-US" sz="2600" dirty="0"/>
          </a:p>
          <a:p>
            <a:pPr marL="0" indent="0">
              <a:buNone/>
              <a:tabLst>
                <a:tab pos="3770313" algn="l"/>
              </a:tabLst>
            </a:pPr>
            <a:r>
              <a:rPr lang="en-US" altLang="en-US" sz="2600" dirty="0">
                <a:cs typeface="Arial" charset="0"/>
              </a:rPr>
              <a:t>Interest Payable</a:t>
            </a:r>
            <a:r>
              <a:rPr lang="en-US" altLang="en-US" sz="2600" dirty="0"/>
              <a:t>	</a:t>
            </a:r>
            <a:r>
              <a:rPr lang="en-US" altLang="en-US" sz="2600" dirty="0">
                <a:cs typeface="Arial" charset="0"/>
              </a:rPr>
              <a:t>4,000</a:t>
            </a:r>
            <a:endParaRPr lang="en-US" altLang="en-US" sz="2600" dirty="0"/>
          </a:p>
          <a:p>
            <a:pPr marL="0" indent="354013">
              <a:buNone/>
            </a:pPr>
            <a:r>
              <a:rPr lang="en-US" altLang="en-US" sz="2600" dirty="0">
                <a:cs typeface="Arial" charset="0"/>
              </a:rPr>
              <a:t>Cash						104,000</a:t>
            </a:r>
            <a:endParaRPr lang="en-US" sz="2600" dirty="0"/>
          </a:p>
        </p:txBody>
      </p:sp>
      <p:sp>
        <p:nvSpPr>
          <p:cNvPr id="14" name="Content Placeholder 5">
            <a:extLst>
              <a:ext uri="{FF2B5EF4-FFF2-40B4-BE49-F238E27FC236}">
                <a16:creationId xmlns:a16="http://schemas.microsoft.com/office/drawing/2014/main" id="{1D4BC3FC-06C8-C77E-66D5-90D879E7F6FB}"/>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37539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3C6EE4-0CDA-0F57-537F-869B4FFB925F}"/>
              </a:ext>
            </a:extLst>
          </p:cNvPr>
          <p:cNvSpPr>
            <a:spLocks noGrp="1"/>
          </p:cNvSpPr>
          <p:nvPr>
            <p:ph type="title"/>
          </p:nvPr>
        </p:nvSpPr>
        <p:spPr/>
        <p:txBody>
          <a:bodyPr/>
          <a:lstStyle/>
          <a:p>
            <a:r>
              <a:rPr lang="en-US" dirty="0"/>
              <a:t>Unearned Revenues</a:t>
            </a:r>
            <a:endParaRPr lang="en-IN" dirty="0"/>
          </a:p>
        </p:txBody>
      </p:sp>
      <p:sp>
        <p:nvSpPr>
          <p:cNvPr id="3" name="Content Placeholder 2">
            <a:extLst>
              <a:ext uri="{FF2B5EF4-FFF2-40B4-BE49-F238E27FC236}">
                <a16:creationId xmlns:a16="http://schemas.microsoft.com/office/drawing/2014/main" id="{6DC4C514-73D7-A688-9898-5CFE5C942671}"/>
              </a:ext>
            </a:extLst>
          </p:cNvPr>
          <p:cNvSpPr>
            <a:spLocks noGrp="1"/>
          </p:cNvSpPr>
          <p:nvPr>
            <p:ph sz="quarter" idx="12"/>
          </p:nvPr>
        </p:nvSpPr>
        <p:spPr/>
        <p:txBody>
          <a:bodyPr/>
          <a:lstStyle/>
          <a:p>
            <a:pPr marL="0" indent="0">
              <a:buNone/>
            </a:pPr>
            <a:r>
              <a:rPr lang="en-US" dirty="0"/>
              <a:t>Revenues received before the company</a:t>
            </a:r>
          </a:p>
          <a:p>
            <a:r>
              <a:rPr lang="en-US" dirty="0"/>
              <a:t>delivers goods or</a:t>
            </a:r>
          </a:p>
          <a:p>
            <a:r>
              <a:rPr lang="en-US" dirty="0"/>
              <a:t>provides services</a:t>
            </a:r>
          </a:p>
        </p:txBody>
      </p:sp>
      <p:graphicFrame>
        <p:nvGraphicFramePr>
          <p:cNvPr id="25" name="Table 25">
            <a:extLst>
              <a:ext uri="{FF2B5EF4-FFF2-40B4-BE49-F238E27FC236}">
                <a16:creationId xmlns:a16="http://schemas.microsoft.com/office/drawing/2014/main" id="{7035CCFD-EBC4-214F-50A9-BA47C2DD5B45}"/>
              </a:ext>
            </a:extLst>
          </p:cNvPr>
          <p:cNvGraphicFramePr>
            <a:graphicFrameLocks noGrp="1"/>
          </p:cNvGraphicFramePr>
          <p:nvPr>
            <p:ph type="tbl" sz="quarter" idx="19"/>
          </p:nvPr>
        </p:nvGraphicFramePr>
        <p:xfrm>
          <a:off x="2870967" y="3083994"/>
          <a:ext cx="6031392" cy="396240"/>
        </p:xfrm>
        <a:graphic>
          <a:graphicData uri="http://schemas.openxmlformats.org/drawingml/2006/table">
            <a:tbl>
              <a:tblPr firstRow="1" bandRow="1">
                <a:tableStyleId>{2D5ABB26-0587-4C30-8999-92F81FD0307C}</a:tableStyleId>
              </a:tblPr>
              <a:tblGrid>
                <a:gridCol w="6031392">
                  <a:extLst>
                    <a:ext uri="{9D8B030D-6E8A-4147-A177-3AD203B41FA5}">
                      <a16:colId xmlns:a16="http://schemas.microsoft.com/office/drawing/2014/main" val="1171224900"/>
                    </a:ext>
                  </a:extLst>
                </a:gridCol>
              </a:tblGrid>
              <a:tr h="370840">
                <a:tc>
                  <a:txBody>
                    <a:bodyPr/>
                    <a:lstStyle/>
                    <a:p>
                      <a:pPr algn="ctr"/>
                      <a:r>
                        <a:rPr lang="en-IN" sz="2000" b="1" dirty="0"/>
                        <a:t>Account Title</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5020795"/>
                  </a:ext>
                </a:extLst>
              </a:tr>
            </a:tbl>
          </a:graphicData>
        </a:graphic>
      </p:graphicFrame>
      <p:graphicFrame>
        <p:nvGraphicFramePr>
          <p:cNvPr id="27" name="Table 27">
            <a:extLst>
              <a:ext uri="{FF2B5EF4-FFF2-40B4-BE49-F238E27FC236}">
                <a16:creationId xmlns:a16="http://schemas.microsoft.com/office/drawing/2014/main" id="{51203CB9-E866-D63B-28C0-AF4333369FD1}"/>
              </a:ext>
            </a:extLst>
          </p:cNvPr>
          <p:cNvGraphicFramePr>
            <a:graphicFrameLocks noGrp="1"/>
          </p:cNvGraphicFramePr>
          <p:nvPr>
            <p:ph sz="quarter" idx="20"/>
          </p:nvPr>
        </p:nvGraphicFramePr>
        <p:xfrm>
          <a:off x="615163" y="3483785"/>
          <a:ext cx="8287196" cy="1584960"/>
        </p:xfrm>
        <a:graphic>
          <a:graphicData uri="http://schemas.openxmlformats.org/drawingml/2006/table">
            <a:tbl>
              <a:tblPr firstRow="1" bandRow="1">
                <a:tableStyleId>{2D5ABB26-0587-4C30-8999-92F81FD0307C}</a:tableStyleId>
              </a:tblPr>
              <a:tblGrid>
                <a:gridCol w="2259394">
                  <a:extLst>
                    <a:ext uri="{9D8B030D-6E8A-4147-A177-3AD203B41FA5}">
                      <a16:colId xmlns:a16="http://schemas.microsoft.com/office/drawing/2014/main" val="2957316788"/>
                    </a:ext>
                  </a:extLst>
                </a:gridCol>
                <a:gridCol w="3556826">
                  <a:extLst>
                    <a:ext uri="{9D8B030D-6E8A-4147-A177-3AD203B41FA5}">
                      <a16:colId xmlns:a16="http://schemas.microsoft.com/office/drawing/2014/main" val="101782195"/>
                    </a:ext>
                  </a:extLst>
                </a:gridCol>
                <a:gridCol w="2470976">
                  <a:extLst>
                    <a:ext uri="{9D8B030D-6E8A-4147-A177-3AD203B41FA5}">
                      <a16:colId xmlns:a16="http://schemas.microsoft.com/office/drawing/2014/main" val="1436987487"/>
                    </a:ext>
                  </a:extLst>
                </a:gridCol>
              </a:tblGrid>
              <a:tr h="370840">
                <a:tc>
                  <a:txBody>
                    <a:bodyPr/>
                    <a:lstStyle/>
                    <a:p>
                      <a:r>
                        <a:rPr lang="en-IN" sz="2000" b="1" dirty="0"/>
                        <a:t>Type of Business</a:t>
                      </a:r>
                    </a:p>
                  </a:txBody>
                  <a:tcPr anchor="ctr">
                    <a:lnB w="12700" cap="flat" cmpd="sng" algn="ctr">
                      <a:solidFill>
                        <a:schemeClr val="tx1"/>
                      </a:solidFill>
                      <a:prstDash val="solid"/>
                      <a:round/>
                      <a:headEnd type="none" w="med" len="med"/>
                      <a:tailEnd type="none" w="med" len="med"/>
                    </a:lnB>
                  </a:tcPr>
                </a:tc>
                <a:tc>
                  <a:txBody>
                    <a:bodyPr/>
                    <a:lstStyle/>
                    <a:p>
                      <a:pPr algn="ctr"/>
                      <a:r>
                        <a:rPr lang="en-IN" sz="2000" b="1" dirty="0"/>
                        <a:t>Unearned Revenue</a:t>
                      </a:r>
                    </a:p>
                  </a:txBody>
                  <a:tcPr anchor="ctr">
                    <a:lnB w="12700" cap="flat" cmpd="sng" algn="ctr">
                      <a:solidFill>
                        <a:schemeClr val="tx1"/>
                      </a:solidFill>
                      <a:prstDash val="solid"/>
                      <a:round/>
                      <a:headEnd type="none" w="med" len="med"/>
                      <a:tailEnd type="none" w="med" len="med"/>
                    </a:lnB>
                  </a:tcPr>
                </a:tc>
                <a:tc>
                  <a:txBody>
                    <a:bodyPr/>
                    <a:lstStyle/>
                    <a:p>
                      <a:pPr algn="ctr"/>
                      <a:r>
                        <a:rPr lang="en-IN" sz="2000" b="1" dirty="0"/>
                        <a:t>Revenue</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3204714"/>
                  </a:ext>
                </a:extLst>
              </a:tr>
              <a:tr h="370840">
                <a:tc>
                  <a:txBody>
                    <a:bodyPr/>
                    <a:lstStyle/>
                    <a:p>
                      <a:r>
                        <a:rPr lang="en-IN" sz="2000" dirty="0"/>
                        <a:t>Airline</a:t>
                      </a:r>
                    </a:p>
                  </a:txBody>
                  <a:tcPr anchor="ctr">
                    <a:lnT w="12700" cap="flat" cmpd="sng" algn="ctr">
                      <a:solidFill>
                        <a:schemeClr val="tx1"/>
                      </a:solidFill>
                      <a:prstDash val="solid"/>
                      <a:round/>
                      <a:headEnd type="none" w="med" len="med"/>
                      <a:tailEnd type="none" w="med" len="med"/>
                    </a:lnT>
                  </a:tcPr>
                </a:tc>
                <a:tc>
                  <a:txBody>
                    <a:bodyPr/>
                    <a:lstStyle/>
                    <a:p>
                      <a:r>
                        <a:rPr lang="en-IN" sz="2000" dirty="0"/>
                        <a:t>Unearned Ticket Revenue</a:t>
                      </a:r>
                    </a:p>
                  </a:txBody>
                  <a:tcPr anchor="ctr">
                    <a:lnT w="12700" cap="flat" cmpd="sng" algn="ctr">
                      <a:solidFill>
                        <a:schemeClr val="tx1"/>
                      </a:solidFill>
                      <a:prstDash val="solid"/>
                      <a:round/>
                      <a:headEnd type="none" w="med" len="med"/>
                      <a:tailEnd type="none" w="med" len="med"/>
                    </a:lnT>
                  </a:tcPr>
                </a:tc>
                <a:tc>
                  <a:txBody>
                    <a:bodyPr/>
                    <a:lstStyle/>
                    <a:p>
                      <a:r>
                        <a:rPr lang="en-IN" sz="2000" dirty="0"/>
                        <a:t>Ticket Revenue</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53271157"/>
                  </a:ext>
                </a:extLst>
              </a:tr>
              <a:tr h="370840">
                <a:tc>
                  <a:txBody>
                    <a:bodyPr/>
                    <a:lstStyle/>
                    <a:p>
                      <a:r>
                        <a:rPr lang="en-IN" sz="2000" dirty="0"/>
                        <a:t>Magazine publisher</a:t>
                      </a:r>
                    </a:p>
                  </a:txBody>
                  <a:tcPr anchor="ctr"/>
                </a:tc>
                <a:tc>
                  <a:txBody>
                    <a:bodyPr/>
                    <a:lstStyle/>
                    <a:p>
                      <a:r>
                        <a:rPr lang="en-IN" sz="2000" dirty="0"/>
                        <a:t>Unearned Subscription Revenue</a:t>
                      </a:r>
                    </a:p>
                  </a:txBody>
                  <a:tcPr anchor="ctr"/>
                </a:tc>
                <a:tc>
                  <a:txBody>
                    <a:bodyPr/>
                    <a:lstStyle/>
                    <a:p>
                      <a:r>
                        <a:rPr lang="en-IN" sz="2000" dirty="0"/>
                        <a:t>Subscription Revenue</a:t>
                      </a:r>
                    </a:p>
                  </a:txBody>
                  <a:tcPr anchor="ctr"/>
                </a:tc>
                <a:extLst>
                  <a:ext uri="{0D108BD9-81ED-4DB2-BD59-A6C34878D82A}">
                    <a16:rowId xmlns:a16="http://schemas.microsoft.com/office/drawing/2014/main" val="658248071"/>
                  </a:ext>
                </a:extLst>
              </a:tr>
              <a:tr h="370840">
                <a:tc>
                  <a:txBody>
                    <a:bodyPr/>
                    <a:lstStyle/>
                    <a:p>
                      <a:r>
                        <a:rPr lang="en-IN" sz="2000" dirty="0"/>
                        <a:t>Hotel</a:t>
                      </a:r>
                    </a:p>
                  </a:txBody>
                  <a:tcPr anchor="ctr"/>
                </a:tc>
                <a:tc>
                  <a:txBody>
                    <a:bodyPr/>
                    <a:lstStyle/>
                    <a:p>
                      <a:r>
                        <a:rPr lang="en-IN" sz="2000" dirty="0"/>
                        <a:t>Unearned Rent Revenue</a:t>
                      </a:r>
                    </a:p>
                  </a:txBody>
                  <a:tcPr anchor="ctr"/>
                </a:tc>
                <a:tc>
                  <a:txBody>
                    <a:bodyPr/>
                    <a:lstStyle/>
                    <a:p>
                      <a:r>
                        <a:rPr lang="en-IN" sz="2000" dirty="0"/>
                        <a:t>Rent Revenue</a:t>
                      </a:r>
                    </a:p>
                  </a:txBody>
                  <a:tcPr anchor="ctr"/>
                </a:tc>
                <a:extLst>
                  <a:ext uri="{0D108BD9-81ED-4DB2-BD59-A6C34878D82A}">
                    <a16:rowId xmlns:a16="http://schemas.microsoft.com/office/drawing/2014/main" val="3172518509"/>
                  </a:ext>
                </a:extLst>
              </a:tr>
            </a:tbl>
          </a:graphicData>
        </a:graphic>
      </p:graphicFrame>
      <p:sp>
        <p:nvSpPr>
          <p:cNvPr id="9" name="Content Placeholder 8">
            <a:extLst>
              <a:ext uri="{FF2B5EF4-FFF2-40B4-BE49-F238E27FC236}">
                <a16:creationId xmlns:a16="http://schemas.microsoft.com/office/drawing/2014/main" id="{1D7D78C5-CC2D-8444-5E27-56D1EFD5D54A}"/>
              </a:ext>
            </a:extLst>
          </p:cNvPr>
          <p:cNvSpPr>
            <a:spLocks noGrp="1"/>
          </p:cNvSpPr>
          <p:nvPr>
            <p:ph sz="quarter" idx="18"/>
          </p:nvPr>
        </p:nvSpPr>
        <p:spPr>
          <a:xfrm>
            <a:off x="552756" y="5767981"/>
            <a:ext cx="8037512" cy="517935"/>
          </a:xfrm>
        </p:spPr>
        <p:txBody>
          <a:bodyPr>
            <a:normAutofit/>
          </a:bodyPr>
          <a:lstStyle/>
          <a:p>
            <a:pPr marL="0" indent="0">
              <a:buNone/>
            </a:pPr>
            <a:r>
              <a:rPr lang="en-US" sz="2000" b="1" dirty="0"/>
              <a:t>Illustration 10.2: </a:t>
            </a:r>
            <a:r>
              <a:rPr lang="en-US" sz="2000" dirty="0"/>
              <a:t>Unearned revenue and revenue accounts </a:t>
            </a:r>
          </a:p>
        </p:txBody>
      </p:sp>
      <p:sp>
        <p:nvSpPr>
          <p:cNvPr id="14" name="Content Placeholder 5">
            <a:extLst>
              <a:ext uri="{FF2B5EF4-FFF2-40B4-BE49-F238E27FC236}">
                <a16:creationId xmlns:a16="http://schemas.microsoft.com/office/drawing/2014/main" id="{3500A796-9BD2-9BFB-AFAE-6F277A95F0B0}"/>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035309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368412-E6F3-17DC-3F9A-A49CA8F2C87D}"/>
              </a:ext>
            </a:extLst>
          </p:cNvPr>
          <p:cNvSpPr>
            <a:spLocks noGrp="1"/>
          </p:cNvSpPr>
          <p:nvPr>
            <p:ph type="title"/>
          </p:nvPr>
        </p:nvSpPr>
        <p:spPr/>
        <p:txBody>
          <a:bodyPr/>
          <a:lstStyle/>
          <a:p>
            <a:r>
              <a:rPr lang="en-IN" dirty="0"/>
              <a:t>Unearned Revenues Example</a:t>
            </a:r>
          </a:p>
        </p:txBody>
      </p:sp>
      <p:sp>
        <p:nvSpPr>
          <p:cNvPr id="6" name="Content Placeholder 5">
            <a:extLst>
              <a:ext uri="{FF2B5EF4-FFF2-40B4-BE49-F238E27FC236}">
                <a16:creationId xmlns:a16="http://schemas.microsoft.com/office/drawing/2014/main" id="{B5879C5B-9F62-61E9-FFF1-98F166523F44}"/>
              </a:ext>
            </a:extLst>
          </p:cNvPr>
          <p:cNvSpPr>
            <a:spLocks noGrp="1"/>
          </p:cNvSpPr>
          <p:nvPr>
            <p:ph sz="quarter" idx="12"/>
          </p:nvPr>
        </p:nvSpPr>
        <p:spPr>
          <a:xfrm>
            <a:off x="513862" y="1424065"/>
            <a:ext cx="8115301" cy="1362505"/>
          </a:xfrm>
        </p:spPr>
        <p:txBody>
          <a:bodyPr>
            <a:normAutofit/>
          </a:bodyPr>
          <a:lstStyle/>
          <a:p>
            <a:pPr marL="0" indent="0">
              <a:buNone/>
            </a:pPr>
            <a:r>
              <a:rPr lang="en-US" sz="2600" b="1" dirty="0"/>
              <a:t>Illustration: </a:t>
            </a:r>
            <a:r>
              <a:rPr lang="en-US" sz="2600" dirty="0"/>
              <a:t>Liverpool F.C. (GBR) sells 10,000 season soccer (football) tickets at £50 each for its five-game home schedule. The entry for the sale of season tickets is:</a:t>
            </a:r>
          </a:p>
        </p:txBody>
      </p:sp>
      <p:sp>
        <p:nvSpPr>
          <p:cNvPr id="15" name="Content Placeholder 14">
            <a:extLst>
              <a:ext uri="{FF2B5EF4-FFF2-40B4-BE49-F238E27FC236}">
                <a16:creationId xmlns:a16="http://schemas.microsoft.com/office/drawing/2014/main" id="{678929CC-01AF-7B39-C8DF-ACC08C4EC4D3}"/>
              </a:ext>
            </a:extLst>
          </p:cNvPr>
          <p:cNvSpPr>
            <a:spLocks noGrp="1"/>
          </p:cNvSpPr>
          <p:nvPr>
            <p:ph sz="quarter" idx="18"/>
          </p:nvPr>
        </p:nvSpPr>
        <p:spPr>
          <a:xfrm>
            <a:off x="592138" y="2880920"/>
            <a:ext cx="1089178" cy="627062"/>
          </a:xfrm>
        </p:spPr>
        <p:txBody>
          <a:bodyPr>
            <a:normAutofit/>
          </a:bodyPr>
          <a:lstStyle/>
          <a:p>
            <a:pPr marL="0" indent="0">
              <a:buNone/>
            </a:pPr>
            <a:r>
              <a:rPr lang="en-US" altLang="en-US" sz="2600" dirty="0">
                <a:cs typeface="Arial" charset="0"/>
              </a:rPr>
              <a:t>Aug. 6</a:t>
            </a:r>
          </a:p>
        </p:txBody>
      </p:sp>
      <p:sp>
        <p:nvSpPr>
          <p:cNvPr id="22" name="Content Placeholder 6">
            <a:extLst>
              <a:ext uri="{FF2B5EF4-FFF2-40B4-BE49-F238E27FC236}">
                <a16:creationId xmlns:a16="http://schemas.microsoft.com/office/drawing/2014/main" id="{26C35C83-1583-D27B-49AE-3D3FE1280E22}"/>
              </a:ext>
            </a:extLst>
          </p:cNvPr>
          <p:cNvSpPr>
            <a:spLocks noGrp="1"/>
          </p:cNvSpPr>
          <p:nvPr>
            <p:ph sz="quarter" idx="20"/>
          </p:nvPr>
        </p:nvSpPr>
        <p:spPr>
          <a:xfrm>
            <a:off x="1703388" y="2892597"/>
            <a:ext cx="7004051" cy="916775"/>
          </a:xfrm>
          <a:ln>
            <a:noFill/>
          </a:ln>
        </p:spPr>
        <p:txBody>
          <a:bodyPr>
            <a:normAutofit/>
          </a:bodyPr>
          <a:lstStyle/>
          <a:p>
            <a:pPr marL="0" indent="0">
              <a:buNone/>
            </a:pPr>
            <a:r>
              <a:rPr lang="en-US" altLang="en-US" sz="2600" dirty="0">
                <a:cs typeface="Arial" charset="0"/>
              </a:rPr>
              <a:t>Cash (10,000 </a:t>
            </a:r>
            <a:r>
              <a:rPr lang="en-US" altLang="en-US" sz="2600" dirty="0">
                <a:cs typeface="Calibri" panose="020F0502020204030204" pitchFamily="34" charset="0"/>
              </a:rPr>
              <a:t>×</a:t>
            </a:r>
            <a:r>
              <a:rPr lang="en-US" altLang="en-US" sz="2600" dirty="0">
                <a:cs typeface="Arial" charset="0"/>
              </a:rPr>
              <a:t> £50)			500,000</a:t>
            </a:r>
            <a:endParaRPr lang="en-US" sz="2600" dirty="0"/>
          </a:p>
          <a:p>
            <a:pPr marL="0" indent="354013">
              <a:buNone/>
            </a:pPr>
            <a:r>
              <a:rPr lang="en-US" altLang="en-US" sz="2600" dirty="0">
                <a:cs typeface="Arial" charset="0"/>
              </a:rPr>
              <a:t>Unearned Ticket Revenue			500,000</a:t>
            </a:r>
            <a:endParaRPr lang="en-US" sz="2600" dirty="0"/>
          </a:p>
        </p:txBody>
      </p:sp>
      <p:sp>
        <p:nvSpPr>
          <p:cNvPr id="18" name="Content Placeholder 17">
            <a:extLst>
              <a:ext uri="{FF2B5EF4-FFF2-40B4-BE49-F238E27FC236}">
                <a16:creationId xmlns:a16="http://schemas.microsoft.com/office/drawing/2014/main" id="{E299572C-A07E-FE89-6205-79BB409B7269}"/>
              </a:ext>
            </a:extLst>
          </p:cNvPr>
          <p:cNvSpPr>
            <a:spLocks noGrp="1"/>
          </p:cNvSpPr>
          <p:nvPr>
            <p:ph sz="quarter" idx="21"/>
          </p:nvPr>
        </p:nvSpPr>
        <p:spPr>
          <a:xfrm>
            <a:off x="557162" y="3885190"/>
            <a:ext cx="8214442" cy="919249"/>
          </a:xfrm>
        </p:spPr>
        <p:txBody>
          <a:bodyPr>
            <a:normAutofit/>
          </a:bodyPr>
          <a:lstStyle/>
          <a:p>
            <a:pPr marL="0" indent="0">
              <a:lnSpc>
                <a:spcPct val="100000"/>
              </a:lnSpc>
              <a:buNone/>
            </a:pPr>
            <a:r>
              <a:rPr lang="en-US" altLang="en-US" sz="2600" dirty="0"/>
              <a:t>As each game is completed, Liverpool records the recognition of revenue with the following entry.</a:t>
            </a:r>
          </a:p>
        </p:txBody>
      </p:sp>
      <p:sp>
        <p:nvSpPr>
          <p:cNvPr id="20" name="Content Placeholder 19">
            <a:extLst>
              <a:ext uri="{FF2B5EF4-FFF2-40B4-BE49-F238E27FC236}">
                <a16:creationId xmlns:a16="http://schemas.microsoft.com/office/drawing/2014/main" id="{F9107224-AE5F-6D70-5403-7D2BBB0836B9}"/>
              </a:ext>
            </a:extLst>
          </p:cNvPr>
          <p:cNvSpPr>
            <a:spLocks noGrp="1"/>
          </p:cNvSpPr>
          <p:nvPr>
            <p:ph sz="quarter" idx="23"/>
          </p:nvPr>
        </p:nvSpPr>
        <p:spPr>
          <a:xfrm>
            <a:off x="502547" y="4878456"/>
            <a:ext cx="1208574" cy="482269"/>
          </a:xfrm>
        </p:spPr>
        <p:txBody>
          <a:bodyPr>
            <a:normAutofit/>
          </a:bodyPr>
          <a:lstStyle/>
          <a:p>
            <a:pPr marL="0" indent="0">
              <a:buNone/>
            </a:pPr>
            <a:r>
              <a:rPr lang="en-US" altLang="en-US" sz="2600" dirty="0">
                <a:cs typeface="Arial" charset="0"/>
              </a:rPr>
              <a:t>Sept. 7</a:t>
            </a:r>
          </a:p>
        </p:txBody>
      </p:sp>
      <p:sp>
        <p:nvSpPr>
          <p:cNvPr id="23" name="Content Placeholder 6">
            <a:extLst>
              <a:ext uri="{FF2B5EF4-FFF2-40B4-BE49-F238E27FC236}">
                <a16:creationId xmlns:a16="http://schemas.microsoft.com/office/drawing/2014/main" id="{9B79D4FC-CE92-7E16-E90D-D9957AFE95FD}"/>
              </a:ext>
            </a:extLst>
          </p:cNvPr>
          <p:cNvSpPr>
            <a:spLocks noGrp="1"/>
          </p:cNvSpPr>
          <p:nvPr>
            <p:ph sz="quarter" idx="24"/>
          </p:nvPr>
        </p:nvSpPr>
        <p:spPr>
          <a:xfrm>
            <a:off x="1681316" y="4880257"/>
            <a:ext cx="6962775" cy="956597"/>
          </a:xfrm>
          <a:ln>
            <a:noFill/>
          </a:ln>
        </p:spPr>
        <p:txBody>
          <a:bodyPr/>
          <a:lstStyle/>
          <a:p>
            <a:pPr marL="0" indent="0">
              <a:buNone/>
            </a:pPr>
            <a:r>
              <a:rPr lang="en-US" altLang="en-US" sz="2600" dirty="0">
                <a:cs typeface="Arial" charset="0"/>
              </a:rPr>
              <a:t>Unearned Ticket Revenue		100,000</a:t>
            </a:r>
            <a:endParaRPr lang="en-US" sz="2600" dirty="0"/>
          </a:p>
          <a:p>
            <a:pPr marL="0" indent="354013">
              <a:buNone/>
            </a:pPr>
            <a:r>
              <a:rPr lang="en-US" altLang="en-US" sz="2600" dirty="0">
                <a:cs typeface="Arial" charset="0"/>
              </a:rPr>
              <a:t>Ticket Revenue (</a:t>
            </a:r>
            <a:r>
              <a:rPr lang="en-US" sz="2600" dirty="0">
                <a:cs typeface="Arial" charset="0"/>
              </a:rPr>
              <a:t>£500,000 ÷ 5)		</a:t>
            </a:r>
            <a:r>
              <a:rPr lang="en-US" altLang="en-US" sz="2600" dirty="0">
                <a:cs typeface="Arial" charset="0"/>
              </a:rPr>
              <a:t>100,000</a:t>
            </a:r>
            <a:endParaRPr lang="en-US" sz="2600" dirty="0"/>
          </a:p>
        </p:txBody>
      </p:sp>
      <p:sp>
        <p:nvSpPr>
          <p:cNvPr id="14" name="Content Placeholder 5">
            <a:extLst>
              <a:ext uri="{FF2B5EF4-FFF2-40B4-BE49-F238E27FC236}">
                <a16:creationId xmlns:a16="http://schemas.microsoft.com/office/drawing/2014/main" id="{130D16FC-A187-EDBB-F3A1-25F92EEB042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78458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a:xfrm>
            <a:off x="514353" y="460255"/>
            <a:ext cx="8220072" cy="849312"/>
          </a:xfrm>
        </p:spPr>
        <p:txBody>
          <a:bodyPr>
            <a:noAutofit/>
          </a:bodyPr>
          <a:lstStyle/>
          <a:p>
            <a:r>
              <a:rPr lang="en-US" dirty="0"/>
              <a:t>Current Maturities of Long-Term Debt</a:t>
            </a:r>
            <a:endParaRPr lang="en-IN" dirty="0"/>
          </a:p>
        </p:txBody>
      </p:sp>
      <p:sp>
        <p:nvSpPr>
          <p:cNvPr id="3" name="Content Placeholder 2">
            <a:extLst>
              <a:ext uri="{FF2B5EF4-FFF2-40B4-BE49-F238E27FC236}">
                <a16:creationId xmlns:a16="http://schemas.microsoft.com/office/drawing/2014/main" id="{C0EFE003-DC1F-1F39-4FE7-E0CDFF926545}"/>
              </a:ext>
            </a:extLst>
          </p:cNvPr>
          <p:cNvSpPr>
            <a:spLocks noGrp="1"/>
          </p:cNvSpPr>
          <p:nvPr>
            <p:ph sz="quarter" idx="12"/>
          </p:nvPr>
        </p:nvSpPr>
        <p:spPr>
          <a:xfrm>
            <a:off x="513862" y="1424065"/>
            <a:ext cx="8337907" cy="3982325"/>
          </a:xfrm>
        </p:spPr>
        <p:txBody>
          <a:bodyPr>
            <a:noAutofit/>
          </a:bodyPr>
          <a:lstStyle/>
          <a:p>
            <a:pPr>
              <a:spcAft>
                <a:spcPts val="600"/>
              </a:spcAft>
            </a:pPr>
            <a:r>
              <a:rPr lang="en-US" sz="2400" dirty="0"/>
              <a:t>Portion of long-term debt that </a:t>
            </a:r>
            <a:r>
              <a:rPr lang="en-US" sz="2400" dirty="0">
                <a:solidFill>
                  <a:srgbClr val="FF0000"/>
                </a:solidFill>
              </a:rPr>
              <a:t>comes due in current year</a:t>
            </a:r>
          </a:p>
          <a:p>
            <a:pPr>
              <a:spcAft>
                <a:spcPts val="600"/>
              </a:spcAft>
            </a:pPr>
            <a:r>
              <a:rPr lang="en-US" sz="2400" dirty="0"/>
              <a:t>No adjusting entry required; at the statement of financial position date, </a:t>
            </a:r>
            <a:r>
              <a:rPr lang="en-US" sz="2400" dirty="0">
                <a:solidFill>
                  <a:srgbClr val="FF0000"/>
                </a:solidFill>
              </a:rPr>
              <a:t>all obligations due within one year are classified as current</a:t>
            </a:r>
          </a:p>
          <a:p>
            <a:pPr marL="0" indent="0">
              <a:spcAft>
                <a:spcPts val="600"/>
              </a:spcAft>
              <a:buNone/>
            </a:pPr>
            <a:r>
              <a:rPr lang="en-US" sz="2400" b="1" dirty="0"/>
              <a:t>Illustration: </a:t>
            </a:r>
            <a:r>
              <a:rPr lang="en-US" sz="2400" dirty="0"/>
              <a:t>Wendy Construction issues a five-year, interest-bearing €25,000 note on January 1, 2025. This note specifies that each January 1, starting January 1, 2026, Wendy should pay €5,000 of the note. When the company prepares financial statements on December 31, 2025, it would report</a:t>
            </a:r>
          </a:p>
        </p:txBody>
      </p:sp>
      <p:graphicFrame>
        <p:nvGraphicFramePr>
          <p:cNvPr id="12" name="Table 12">
            <a:extLst>
              <a:ext uri="{FF2B5EF4-FFF2-40B4-BE49-F238E27FC236}">
                <a16:creationId xmlns:a16="http://schemas.microsoft.com/office/drawing/2014/main" id="{D1A37651-0FE3-0C56-EA0B-8CB1A160EE8F}"/>
              </a:ext>
            </a:extLst>
          </p:cNvPr>
          <p:cNvGraphicFramePr>
            <a:graphicFrameLocks noGrp="1"/>
          </p:cNvGraphicFramePr>
          <p:nvPr>
            <p:ph type="tbl" sz="quarter" idx="19"/>
          </p:nvPr>
        </p:nvGraphicFramePr>
        <p:xfrm>
          <a:off x="1142091" y="5244446"/>
          <a:ext cx="3754946" cy="914400"/>
        </p:xfrm>
        <a:graphic>
          <a:graphicData uri="http://schemas.openxmlformats.org/drawingml/2006/table">
            <a:tbl>
              <a:tblPr firstRow="1" bandRow="1">
                <a:tableStyleId>{2D5ABB26-0587-4C30-8999-92F81FD0307C}</a:tableStyleId>
              </a:tblPr>
              <a:tblGrid>
                <a:gridCol w="2500503">
                  <a:extLst>
                    <a:ext uri="{9D8B030D-6E8A-4147-A177-3AD203B41FA5}">
                      <a16:colId xmlns:a16="http://schemas.microsoft.com/office/drawing/2014/main" val="1354907294"/>
                    </a:ext>
                  </a:extLst>
                </a:gridCol>
                <a:gridCol w="1254443">
                  <a:extLst>
                    <a:ext uri="{9D8B030D-6E8A-4147-A177-3AD203B41FA5}">
                      <a16:colId xmlns:a16="http://schemas.microsoft.com/office/drawing/2014/main" val="2140647333"/>
                    </a:ext>
                  </a:extLst>
                </a:gridCol>
              </a:tblGrid>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en-US" sz="2400" dirty="0"/>
                        <a:t>Current liability</a:t>
                      </a:r>
                      <a:endParaRPr lang="en-US" sz="2400" dirty="0">
                        <a:cs typeface="Calibri" panose="020F0502020204030204" pitchFamily="34" charset="0"/>
                      </a:endParaRPr>
                    </a:p>
                  </a:txBody>
                  <a:tcPr anchor="ctr"/>
                </a:tc>
                <a:tc>
                  <a:txBody>
                    <a:bodyPr/>
                    <a:lstStyle/>
                    <a:p>
                      <a:pPr algn="r"/>
                      <a:r>
                        <a:rPr lang="en-IN" sz="2400" b="1" dirty="0">
                          <a:solidFill>
                            <a:schemeClr val="accent2"/>
                          </a:solidFill>
                        </a:rPr>
                        <a:t>€5,000</a:t>
                      </a:r>
                    </a:p>
                  </a:txBody>
                  <a:tcPr anchor="ctr"/>
                </a:tc>
                <a:extLst>
                  <a:ext uri="{0D108BD9-81ED-4DB2-BD59-A6C34878D82A}">
                    <a16:rowId xmlns:a16="http://schemas.microsoft.com/office/drawing/2014/main" val="75954467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en-US" sz="2400" dirty="0"/>
                        <a:t>Long-term liability</a:t>
                      </a:r>
                      <a:endParaRPr lang="en-US" sz="2400" dirty="0"/>
                    </a:p>
                  </a:txBody>
                  <a:tcPr anchor="ctr"/>
                </a:tc>
                <a:tc>
                  <a:txBody>
                    <a:bodyPr/>
                    <a:lstStyle/>
                    <a:p>
                      <a:pPr algn="r"/>
                      <a:r>
                        <a:rPr lang="en-IN" sz="2400" b="1" dirty="0">
                          <a:solidFill>
                            <a:schemeClr val="accent2"/>
                          </a:solidFill>
                        </a:rPr>
                        <a:t>€20,000</a:t>
                      </a:r>
                    </a:p>
                  </a:txBody>
                  <a:tcPr anchor="ctr"/>
                </a:tc>
                <a:extLst>
                  <a:ext uri="{0D108BD9-81ED-4DB2-BD59-A6C34878D82A}">
                    <a16:rowId xmlns:a16="http://schemas.microsoft.com/office/drawing/2014/main" val="2078451608"/>
                  </a:ext>
                </a:extLst>
              </a:tr>
            </a:tbl>
          </a:graphicData>
        </a:graphic>
      </p:graphicFrame>
      <p:sp>
        <p:nvSpPr>
          <p:cNvPr id="15" name="Content Placeholder 5">
            <a:extLst>
              <a:ext uri="{FF2B5EF4-FFF2-40B4-BE49-F238E27FC236}">
                <a16:creationId xmlns:a16="http://schemas.microsoft.com/office/drawing/2014/main" id="{596F52BA-09A4-1734-9DED-8070C6ABA37C}"/>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34213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Recognition of a Provision</a:t>
            </a:r>
            <a:endParaRPr lang="en-IN" dirty="0"/>
          </a:p>
        </p:txBody>
      </p:sp>
      <p:sp>
        <p:nvSpPr>
          <p:cNvPr id="4" name="Content Placeholder 3">
            <a:extLst>
              <a:ext uri="{FF2B5EF4-FFF2-40B4-BE49-F238E27FC236}">
                <a16:creationId xmlns:a16="http://schemas.microsoft.com/office/drawing/2014/main" id="{CC40F4BE-3638-370A-72AC-4CBC8D6E2E4A}"/>
              </a:ext>
            </a:extLst>
          </p:cNvPr>
          <p:cNvSpPr>
            <a:spLocks noGrp="1"/>
          </p:cNvSpPr>
          <p:nvPr>
            <p:ph sz="quarter" idx="12"/>
          </p:nvPr>
        </p:nvSpPr>
        <p:spPr/>
        <p:txBody>
          <a:bodyPr>
            <a:normAutofit fontScale="92500" lnSpcReduction="10000"/>
          </a:bodyPr>
          <a:lstStyle/>
          <a:p>
            <a:pPr marL="0" indent="0">
              <a:buNone/>
            </a:pPr>
            <a:r>
              <a:rPr lang="en-US" sz="2600" b="1" dirty="0">
                <a:solidFill>
                  <a:srgbClr val="FF0000"/>
                </a:solidFill>
              </a:rPr>
              <a:t>Provision</a:t>
            </a:r>
            <a:r>
              <a:rPr lang="en-US" sz="2600" dirty="0"/>
              <a:t>: potential liability that may become an actual liability in the future. </a:t>
            </a:r>
          </a:p>
          <a:p>
            <a:pPr marL="0" indent="0">
              <a:buNone/>
            </a:pPr>
            <a:endParaRPr lang="en-US" sz="2600" dirty="0"/>
          </a:p>
          <a:p>
            <a:pPr marL="0" indent="0">
              <a:buNone/>
            </a:pPr>
            <a:r>
              <a:rPr lang="en-US" sz="2600" dirty="0"/>
              <a:t>Companies accrue an expense and related liability for a provision only if the following three conditions are met:</a:t>
            </a:r>
          </a:p>
          <a:p>
            <a:pPr marL="514350" indent="-514350">
              <a:buFont typeface="+mj-lt"/>
              <a:buAutoNum type="arabicPeriod"/>
            </a:pPr>
            <a:r>
              <a:rPr lang="en-US" sz="2600" dirty="0"/>
              <a:t>A company has a present obligation </a:t>
            </a:r>
            <a:r>
              <a:rPr lang="en-US" sz="2600" dirty="0">
                <a:solidFill>
                  <a:srgbClr val="FF0000"/>
                </a:solidFill>
              </a:rPr>
              <a:t>as a result of a past event</a:t>
            </a:r>
            <a:r>
              <a:rPr lang="en-US" sz="2600" dirty="0"/>
              <a:t>;</a:t>
            </a:r>
          </a:p>
          <a:p>
            <a:pPr marL="514350" indent="-514350">
              <a:buFont typeface="+mj-lt"/>
              <a:buAutoNum type="arabicPeriod"/>
            </a:pPr>
            <a:r>
              <a:rPr lang="en-US" sz="2600" dirty="0"/>
              <a:t>It is </a:t>
            </a:r>
            <a:r>
              <a:rPr lang="en-US" sz="2600" dirty="0">
                <a:solidFill>
                  <a:srgbClr val="FF0000"/>
                </a:solidFill>
              </a:rPr>
              <a:t>probable</a:t>
            </a:r>
            <a:r>
              <a:rPr lang="en-US" sz="2600" dirty="0"/>
              <a:t> that an outflow of resources will be required to settle the obligation; and</a:t>
            </a:r>
          </a:p>
          <a:p>
            <a:pPr marL="514350" indent="-514350">
              <a:buFont typeface="+mj-lt"/>
              <a:buAutoNum type="arabicPeriod"/>
            </a:pPr>
            <a:r>
              <a:rPr lang="en-US" sz="2600" dirty="0"/>
              <a:t>A </a:t>
            </a:r>
            <a:r>
              <a:rPr lang="en-US" sz="2600" dirty="0">
                <a:solidFill>
                  <a:srgbClr val="FF0000"/>
                </a:solidFill>
              </a:rPr>
              <a:t>reliable estimate </a:t>
            </a:r>
            <a:r>
              <a:rPr lang="en-US" sz="2600" dirty="0"/>
              <a:t>can be made of the amount of the obligation.</a:t>
            </a:r>
          </a:p>
          <a:p>
            <a:pPr marL="0" indent="0">
              <a:buNone/>
            </a:pPr>
            <a:r>
              <a:rPr lang="en-US" sz="2600" dirty="0"/>
              <a:t>The term “probable” is defined as “more likely than not to occur”.</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176811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Example: Product Warranty</a:t>
            </a:r>
            <a:endParaRPr lang="en-IN" dirty="0"/>
          </a:p>
        </p:txBody>
      </p:sp>
      <p:sp>
        <p:nvSpPr>
          <p:cNvPr id="4" name="Content Placeholder 3">
            <a:extLst>
              <a:ext uri="{FF2B5EF4-FFF2-40B4-BE49-F238E27FC236}">
                <a16:creationId xmlns:a16="http://schemas.microsoft.com/office/drawing/2014/main" id="{CC40F4BE-3638-370A-72AC-4CBC8D6E2E4A}"/>
              </a:ext>
            </a:extLst>
          </p:cNvPr>
          <p:cNvSpPr>
            <a:spLocks noGrp="1"/>
          </p:cNvSpPr>
          <p:nvPr>
            <p:ph sz="quarter" idx="12"/>
          </p:nvPr>
        </p:nvSpPr>
        <p:spPr/>
        <p:txBody>
          <a:bodyPr>
            <a:normAutofit/>
          </a:bodyPr>
          <a:lstStyle/>
          <a:p>
            <a:pPr marL="0" indent="0">
              <a:lnSpc>
                <a:spcPct val="110000"/>
              </a:lnSpc>
              <a:buNone/>
            </a:pPr>
            <a:r>
              <a:rPr lang="en-US" b="1" dirty="0"/>
              <a:t>Warranty: </a:t>
            </a:r>
            <a:r>
              <a:rPr lang="en-US" dirty="0"/>
              <a:t>Promise made by a seller to a buyer to make good on a deficiency of quantity, quality, or performance in a product.</a:t>
            </a:r>
          </a:p>
          <a:p>
            <a:pPr marL="0" indent="0">
              <a:lnSpc>
                <a:spcPct val="110000"/>
              </a:lnSpc>
              <a:buNone/>
            </a:pPr>
            <a:endParaRPr lang="en-US" dirty="0"/>
          </a:p>
          <a:p>
            <a:pPr marL="0" indent="0">
              <a:lnSpc>
                <a:spcPct val="110000"/>
              </a:lnSpc>
              <a:buNone/>
            </a:pPr>
            <a:r>
              <a:rPr lang="en-US" dirty="0"/>
              <a:t>Estimated cost of honoring product warranty contracts should be recognized as an </a:t>
            </a:r>
            <a:r>
              <a:rPr lang="en-US" b="1" dirty="0"/>
              <a:t>expense in the period</a:t>
            </a:r>
            <a:r>
              <a:rPr lang="en-US" dirty="0"/>
              <a:t> in which the sale occurs.</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4134274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368412-E6F3-17DC-3F9A-A49CA8F2C87D}"/>
              </a:ext>
            </a:extLst>
          </p:cNvPr>
          <p:cNvSpPr>
            <a:spLocks noGrp="1"/>
          </p:cNvSpPr>
          <p:nvPr>
            <p:ph type="title"/>
          </p:nvPr>
        </p:nvSpPr>
        <p:spPr/>
        <p:txBody>
          <a:bodyPr>
            <a:normAutofit/>
          </a:bodyPr>
          <a:lstStyle/>
          <a:p>
            <a:r>
              <a:rPr lang="en-IN" dirty="0"/>
              <a:t>Reporting a Provision Example</a:t>
            </a:r>
          </a:p>
        </p:txBody>
      </p:sp>
      <p:sp>
        <p:nvSpPr>
          <p:cNvPr id="6" name="Content Placeholder 5">
            <a:extLst>
              <a:ext uri="{FF2B5EF4-FFF2-40B4-BE49-F238E27FC236}">
                <a16:creationId xmlns:a16="http://schemas.microsoft.com/office/drawing/2014/main" id="{B5879C5B-9F62-61E9-FFF1-98F166523F44}"/>
              </a:ext>
            </a:extLst>
          </p:cNvPr>
          <p:cNvSpPr>
            <a:spLocks noGrp="1"/>
          </p:cNvSpPr>
          <p:nvPr>
            <p:ph sz="quarter" idx="12"/>
          </p:nvPr>
        </p:nvSpPr>
        <p:spPr>
          <a:xfrm>
            <a:off x="513862" y="1309567"/>
            <a:ext cx="8115301" cy="3639548"/>
          </a:xfrm>
        </p:spPr>
        <p:txBody>
          <a:bodyPr>
            <a:noAutofit/>
          </a:bodyPr>
          <a:lstStyle/>
          <a:p>
            <a:pPr marL="0" indent="0">
              <a:buNone/>
            </a:pPr>
            <a:r>
              <a:rPr lang="en-US" sz="2600" b="1" dirty="0"/>
              <a:t>Illustration: </a:t>
            </a:r>
            <a:r>
              <a:rPr lang="en-US" sz="2600" dirty="0"/>
              <a:t>Assume that in 2025, Denson Manufacturing sells 10,000 washers and dryers at an average price of €600 each. </a:t>
            </a:r>
            <a:r>
              <a:rPr lang="en-US" sz="2600" dirty="0">
                <a:solidFill>
                  <a:srgbClr val="FF0000"/>
                </a:solidFill>
              </a:rPr>
              <a:t>The selling price includes a one-year warranty on parts</a:t>
            </a:r>
            <a:r>
              <a:rPr lang="en-US" sz="2600" dirty="0"/>
              <a:t>. Denson expects that 500 units (5%) will be defective and that warranty repair costs will average €80 per unit. In 2025, the </a:t>
            </a:r>
            <a:r>
              <a:rPr lang="en-US" sz="2600" dirty="0">
                <a:solidFill>
                  <a:srgbClr val="FF0000"/>
                </a:solidFill>
              </a:rPr>
              <a:t>company honors warranty contracts on 300 units</a:t>
            </a:r>
            <a:r>
              <a:rPr lang="en-US" sz="2600" dirty="0"/>
              <a:t>, at a total cost of €24,000.  Denson records those repair costs incurred in 2025 to honor warranty contracts on 2025 sales as follows.	</a:t>
            </a:r>
          </a:p>
        </p:txBody>
      </p:sp>
      <p:sp>
        <p:nvSpPr>
          <p:cNvPr id="4" name="Content Placeholder 6">
            <a:extLst>
              <a:ext uri="{FF2B5EF4-FFF2-40B4-BE49-F238E27FC236}">
                <a16:creationId xmlns:a16="http://schemas.microsoft.com/office/drawing/2014/main" id="{220BA7A9-66DB-3985-3E88-D3A1AD5FFFDA}"/>
              </a:ext>
            </a:extLst>
          </p:cNvPr>
          <p:cNvSpPr>
            <a:spLocks noGrp="1"/>
          </p:cNvSpPr>
          <p:nvPr>
            <p:ph sz="quarter" idx="20"/>
          </p:nvPr>
        </p:nvSpPr>
        <p:spPr>
          <a:xfrm>
            <a:off x="769146" y="5123777"/>
            <a:ext cx="7351456" cy="849312"/>
          </a:xfrm>
          <a:prstGeom prst="rect">
            <a:avLst/>
          </a:prstGeom>
          <a:ln>
            <a:noFill/>
          </a:ln>
        </p:spPr>
        <p:txBody>
          <a:bodyPr>
            <a:normAutofit lnSpcReduction="10000"/>
          </a:bodyPr>
          <a:lstStyle/>
          <a:p>
            <a:pPr marL="0" indent="0">
              <a:buNone/>
            </a:pPr>
            <a:r>
              <a:rPr lang="en-US" altLang="en-US" sz="2600" dirty="0">
                <a:cs typeface="Arial" charset="0"/>
              </a:rPr>
              <a:t>Warranty Expense				24,000</a:t>
            </a:r>
            <a:endParaRPr lang="en-US" sz="2600" dirty="0"/>
          </a:p>
          <a:p>
            <a:pPr marL="0" indent="541338">
              <a:buNone/>
            </a:pPr>
            <a:r>
              <a:rPr lang="en-US" altLang="en-US" sz="2600" dirty="0">
                <a:cs typeface="Arial" charset="0"/>
              </a:rPr>
              <a:t>Repair Parts</a:t>
            </a:r>
            <a:r>
              <a:rPr lang="en-US" altLang="en-US" sz="2600" dirty="0"/>
              <a:t>						</a:t>
            </a:r>
            <a:r>
              <a:rPr lang="en-US" altLang="en-US" sz="2600" dirty="0">
                <a:cs typeface="Arial" charset="0"/>
              </a:rPr>
              <a:t>24,000</a:t>
            </a:r>
            <a:endParaRPr lang="en-US" sz="2600" dirty="0"/>
          </a:p>
        </p:txBody>
      </p:sp>
      <p:sp>
        <p:nvSpPr>
          <p:cNvPr id="12" name="Content Placeholder 5">
            <a:extLst>
              <a:ext uri="{FF2B5EF4-FFF2-40B4-BE49-F238E27FC236}">
                <a16:creationId xmlns:a16="http://schemas.microsoft.com/office/drawing/2014/main" id="{7F595CB5-A183-1228-B4BC-63C6C3B63B15}"/>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41555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32361E-5718-42C0-8F2B-20C47D4CACF6}"/>
              </a:ext>
            </a:extLst>
          </p:cNvPr>
          <p:cNvSpPr>
            <a:spLocks noGrp="1"/>
          </p:cNvSpPr>
          <p:nvPr>
            <p:ph type="title"/>
          </p:nvPr>
        </p:nvSpPr>
        <p:spPr>
          <a:xfrm>
            <a:off x="514353" y="428723"/>
            <a:ext cx="8488245" cy="849312"/>
          </a:xfrm>
        </p:spPr>
        <p:txBody>
          <a:bodyPr>
            <a:noAutofit/>
          </a:bodyPr>
          <a:lstStyle/>
          <a:p>
            <a:r>
              <a:rPr lang="en-US" dirty="0"/>
              <a:t>Provision Example – Estimating Liability</a:t>
            </a:r>
            <a:endParaRPr lang="en-IN" dirty="0"/>
          </a:p>
        </p:txBody>
      </p:sp>
      <p:sp>
        <p:nvSpPr>
          <p:cNvPr id="6" name="Content Placeholder 5">
            <a:extLst>
              <a:ext uri="{FF2B5EF4-FFF2-40B4-BE49-F238E27FC236}">
                <a16:creationId xmlns:a16="http://schemas.microsoft.com/office/drawing/2014/main" id="{9020331A-3969-E8F8-C709-8D059C2881B4}"/>
              </a:ext>
            </a:extLst>
          </p:cNvPr>
          <p:cNvSpPr>
            <a:spLocks noGrp="1"/>
          </p:cNvSpPr>
          <p:nvPr>
            <p:ph sz="quarter" idx="12"/>
          </p:nvPr>
        </p:nvSpPr>
        <p:spPr/>
        <p:txBody>
          <a:bodyPr>
            <a:normAutofit lnSpcReduction="10000"/>
          </a:bodyPr>
          <a:lstStyle/>
          <a:p>
            <a:pPr marL="0" indent="0">
              <a:lnSpc>
                <a:spcPct val="110000"/>
              </a:lnSpc>
              <a:buNone/>
            </a:pPr>
            <a:r>
              <a:rPr lang="en-US" sz="2400" dirty="0"/>
              <a:t>At December 31, to accrue the estimated warranty costs on the 2025 sales, less the amount already honored in 2025 of €24,000, Denson computes the warranty liability at December 31 as follows.</a:t>
            </a:r>
          </a:p>
        </p:txBody>
      </p:sp>
      <p:graphicFrame>
        <p:nvGraphicFramePr>
          <p:cNvPr id="4" name="Table 6">
            <a:extLst>
              <a:ext uri="{FF2B5EF4-FFF2-40B4-BE49-F238E27FC236}">
                <a16:creationId xmlns:a16="http://schemas.microsoft.com/office/drawing/2014/main" id="{E05C648C-72DB-E77F-6291-5BC3CFFF87AF}"/>
              </a:ext>
            </a:extLst>
          </p:cNvPr>
          <p:cNvGraphicFramePr>
            <a:graphicFrameLocks noGrp="1"/>
          </p:cNvGraphicFramePr>
          <p:nvPr>
            <p:ph type="tbl" sz="quarter" idx="19"/>
          </p:nvPr>
        </p:nvGraphicFramePr>
        <p:xfrm>
          <a:off x="1231147" y="3030606"/>
          <a:ext cx="6644000" cy="2560320"/>
        </p:xfrm>
        <a:graphic>
          <a:graphicData uri="http://schemas.openxmlformats.org/drawingml/2006/table">
            <a:tbl>
              <a:tblPr firstRow="1" bandRow="1">
                <a:tableStyleId>{2D5ABB26-0587-4C30-8999-92F81FD0307C}</a:tableStyleId>
              </a:tblPr>
              <a:tblGrid>
                <a:gridCol w="5327202">
                  <a:extLst>
                    <a:ext uri="{9D8B030D-6E8A-4147-A177-3AD203B41FA5}">
                      <a16:colId xmlns:a16="http://schemas.microsoft.com/office/drawing/2014/main" val="355870602"/>
                    </a:ext>
                  </a:extLst>
                </a:gridCol>
                <a:gridCol w="1316798">
                  <a:extLst>
                    <a:ext uri="{9D8B030D-6E8A-4147-A177-3AD203B41FA5}">
                      <a16:colId xmlns:a16="http://schemas.microsoft.com/office/drawing/2014/main" val="1045687729"/>
                    </a:ext>
                  </a:extLst>
                </a:gridCol>
              </a:tblGrid>
              <a:tr h="179798">
                <a:tc>
                  <a:txBody>
                    <a:bodyPr/>
                    <a:lstStyle/>
                    <a:p>
                      <a:r>
                        <a:rPr lang="en-IN" sz="1800" dirty="0"/>
                        <a:t>Number of units sold</a:t>
                      </a:r>
                    </a:p>
                  </a:txBody>
                  <a:tcPr marL="121706" marR="121706" anchor="ctr"/>
                </a:tc>
                <a:tc>
                  <a:txBody>
                    <a:bodyPr/>
                    <a:lstStyle/>
                    <a:p>
                      <a:pPr algn="r"/>
                      <a:r>
                        <a:rPr lang="en-IN" sz="1800" dirty="0"/>
                        <a:t>10,000</a:t>
                      </a:r>
                    </a:p>
                  </a:txBody>
                  <a:tcPr marL="121706" marR="121706" anchor="ctr"/>
                </a:tc>
                <a:extLst>
                  <a:ext uri="{0D108BD9-81ED-4DB2-BD59-A6C34878D82A}">
                    <a16:rowId xmlns:a16="http://schemas.microsoft.com/office/drawing/2014/main" val="3610420249"/>
                  </a:ext>
                </a:extLst>
              </a:tr>
              <a:tr h="179798">
                <a:tc>
                  <a:txBody>
                    <a:bodyPr/>
                    <a:lstStyle/>
                    <a:p>
                      <a:r>
                        <a:rPr lang="en-IN" sz="1800" dirty="0"/>
                        <a:t>Estimated rate of defective units</a:t>
                      </a:r>
                    </a:p>
                  </a:txBody>
                  <a:tcPr marL="121706" marR="121706" anchor="ctr"/>
                </a:tc>
                <a:tc>
                  <a:txBody>
                    <a:bodyPr/>
                    <a:lstStyle/>
                    <a:p>
                      <a:pPr algn="r"/>
                      <a:r>
                        <a:rPr lang="en-IN" sz="1800" dirty="0"/>
                        <a:t>× 5%</a:t>
                      </a:r>
                    </a:p>
                  </a:txBody>
                  <a:tcPr marL="121706" marR="121706"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9285393"/>
                  </a:ext>
                </a:extLst>
              </a:tr>
              <a:tr h="179798">
                <a:tc>
                  <a:txBody>
                    <a:bodyPr/>
                    <a:lstStyle/>
                    <a:p>
                      <a:r>
                        <a:rPr lang="en-IN" sz="1800" dirty="0"/>
                        <a:t>Total estimated defective units</a:t>
                      </a:r>
                    </a:p>
                  </a:txBody>
                  <a:tcPr marL="121706" marR="121706" anchor="ctr"/>
                </a:tc>
                <a:tc>
                  <a:txBody>
                    <a:bodyPr/>
                    <a:lstStyle/>
                    <a:p>
                      <a:pPr algn="r"/>
                      <a:r>
                        <a:rPr lang="en-IN" sz="1800" dirty="0"/>
                        <a:t>500</a:t>
                      </a:r>
                    </a:p>
                  </a:txBody>
                  <a:tcPr marL="121706" marR="121706"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22762037"/>
                  </a:ext>
                </a:extLst>
              </a:tr>
              <a:tr h="179798">
                <a:tc>
                  <a:txBody>
                    <a:bodyPr/>
                    <a:lstStyle/>
                    <a:p>
                      <a:r>
                        <a:rPr lang="en-IN" sz="1800" dirty="0"/>
                        <a:t>Average warranty repair cost</a:t>
                      </a:r>
                    </a:p>
                  </a:txBody>
                  <a:tcPr marL="121706" marR="121706" anchor="ctr"/>
                </a:tc>
                <a:tc>
                  <a:txBody>
                    <a:bodyPr/>
                    <a:lstStyle/>
                    <a:p>
                      <a:pPr algn="r"/>
                      <a:r>
                        <a:rPr lang="en-IN" sz="1800" dirty="0"/>
                        <a:t>× €80</a:t>
                      </a:r>
                    </a:p>
                  </a:txBody>
                  <a:tcPr marL="121706" marR="121706"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6199904"/>
                  </a:ext>
                </a:extLst>
              </a:tr>
              <a:tr h="179798">
                <a:tc>
                  <a:txBody>
                    <a:bodyPr/>
                    <a:lstStyle/>
                    <a:p>
                      <a:r>
                        <a:rPr lang="en-IN" sz="1800" dirty="0"/>
                        <a:t>Estimated warranty liability</a:t>
                      </a:r>
                    </a:p>
                  </a:txBody>
                  <a:tcPr marL="121706" marR="121706" anchor="ctr"/>
                </a:tc>
                <a:tc>
                  <a:txBody>
                    <a:bodyPr/>
                    <a:lstStyle/>
                    <a:p>
                      <a:pPr algn="r"/>
                      <a:r>
                        <a:rPr lang="en-IN" sz="1800" dirty="0"/>
                        <a:t>€40,000</a:t>
                      </a:r>
                    </a:p>
                  </a:txBody>
                  <a:tcPr marL="121706" marR="121706"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57028393"/>
                  </a:ext>
                </a:extLst>
              </a:tr>
              <a:tr h="179798">
                <a:tc>
                  <a:txBody>
                    <a:bodyPr/>
                    <a:lstStyle/>
                    <a:p>
                      <a:r>
                        <a:rPr lang="en-IN" sz="1800" dirty="0"/>
                        <a:t>Less: Warranty claims honored</a:t>
                      </a:r>
                    </a:p>
                  </a:txBody>
                  <a:tcPr marL="121706" marR="121706" anchor="ctr"/>
                </a:tc>
                <a:tc>
                  <a:txBody>
                    <a:bodyPr/>
                    <a:lstStyle/>
                    <a:p>
                      <a:pPr algn="r"/>
                      <a:r>
                        <a:rPr lang="en-IN" sz="1800" dirty="0"/>
                        <a:t>24,000</a:t>
                      </a:r>
                    </a:p>
                  </a:txBody>
                  <a:tcPr marL="121706" marR="121706"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4241452"/>
                  </a:ext>
                </a:extLst>
              </a:tr>
              <a:tr h="179798">
                <a:tc>
                  <a:txBody>
                    <a:bodyPr/>
                    <a:lstStyle/>
                    <a:p>
                      <a:r>
                        <a:rPr lang="en-IN" sz="1800" b="1" dirty="0">
                          <a:solidFill>
                            <a:schemeClr val="accent2"/>
                          </a:solidFill>
                        </a:rPr>
                        <a:t>Warranty liability at December 31, 2025</a:t>
                      </a:r>
                    </a:p>
                  </a:txBody>
                  <a:tcPr marL="121706" marR="121706" anchor="ctr"/>
                </a:tc>
                <a:tc>
                  <a:txBody>
                    <a:bodyPr/>
                    <a:lstStyle/>
                    <a:p>
                      <a:pPr algn="r"/>
                      <a:r>
                        <a:rPr lang="en-IN" sz="1800" b="1" u="dbl" baseline="0" dirty="0">
                          <a:solidFill>
                            <a:schemeClr val="accent2"/>
                          </a:solidFill>
                        </a:rPr>
                        <a:t>      €16,000</a:t>
                      </a:r>
                    </a:p>
                  </a:txBody>
                  <a:tcPr marL="121706" marR="121706"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24019818"/>
                  </a:ext>
                </a:extLst>
              </a:tr>
            </a:tbl>
          </a:graphicData>
        </a:graphic>
      </p:graphicFrame>
      <p:sp>
        <p:nvSpPr>
          <p:cNvPr id="9" name="Content Placeholder 8">
            <a:extLst>
              <a:ext uri="{FF2B5EF4-FFF2-40B4-BE49-F238E27FC236}">
                <a16:creationId xmlns:a16="http://schemas.microsoft.com/office/drawing/2014/main" id="{F5CC51D4-7CDF-212A-7DD2-DDFC429B6067}"/>
              </a:ext>
            </a:extLst>
          </p:cNvPr>
          <p:cNvSpPr>
            <a:spLocks noGrp="1"/>
          </p:cNvSpPr>
          <p:nvPr>
            <p:ph sz="quarter" idx="18"/>
          </p:nvPr>
        </p:nvSpPr>
        <p:spPr>
          <a:xfrm>
            <a:off x="592138" y="5781368"/>
            <a:ext cx="8037512" cy="365125"/>
          </a:xfrm>
        </p:spPr>
        <p:txBody>
          <a:bodyPr>
            <a:noAutofit/>
          </a:bodyPr>
          <a:lstStyle/>
          <a:p>
            <a:pPr marL="0" indent="0">
              <a:buNone/>
            </a:pPr>
            <a:r>
              <a:rPr lang="en-CA" sz="2000" b="1" dirty="0"/>
              <a:t>Illustration 10.4 </a:t>
            </a:r>
            <a:r>
              <a:rPr lang="en-CA" sz="2000" dirty="0"/>
              <a:t>– Computation of estimated warranty liability</a:t>
            </a:r>
          </a:p>
        </p:txBody>
      </p:sp>
      <p:sp>
        <p:nvSpPr>
          <p:cNvPr id="14" name="Content Placeholder 5">
            <a:extLst>
              <a:ext uri="{FF2B5EF4-FFF2-40B4-BE49-F238E27FC236}">
                <a16:creationId xmlns:a16="http://schemas.microsoft.com/office/drawing/2014/main" id="{483DCEFC-0453-7169-2F76-C765EE485DF0}"/>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223894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Accounting for Intangible Assets</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Autofit/>
          </a:bodyPr>
          <a:lstStyle/>
          <a:p>
            <a:pPr marL="0" indent="0">
              <a:buNone/>
            </a:pPr>
            <a:r>
              <a:rPr lang="en-US" b="1" dirty="0"/>
              <a:t>Limited-Life</a:t>
            </a:r>
            <a:r>
              <a:rPr lang="en-US" dirty="0"/>
              <a:t> Intangibles:</a:t>
            </a:r>
          </a:p>
          <a:p>
            <a:r>
              <a:rPr lang="en-US" dirty="0">
                <a:solidFill>
                  <a:srgbClr val="FF0000"/>
                </a:solidFill>
              </a:rPr>
              <a:t>Amortize</a:t>
            </a:r>
            <a:r>
              <a:rPr lang="en-US" dirty="0"/>
              <a:t> to expense</a:t>
            </a:r>
          </a:p>
          <a:p>
            <a:r>
              <a:rPr lang="en-US" dirty="0">
                <a:solidFill>
                  <a:srgbClr val="FF0000"/>
                </a:solidFill>
              </a:rPr>
              <a:t>Credit</a:t>
            </a:r>
            <a:r>
              <a:rPr lang="en-US" dirty="0"/>
              <a:t> asset account or accumulated amortization</a:t>
            </a:r>
          </a:p>
          <a:p>
            <a:pPr marL="0" indent="0">
              <a:buNone/>
            </a:pPr>
            <a:r>
              <a:rPr lang="en-US" b="1" dirty="0"/>
              <a:t>Indefinite-Life</a:t>
            </a:r>
            <a:r>
              <a:rPr lang="en-US" dirty="0"/>
              <a:t> Intangibles:</a:t>
            </a:r>
          </a:p>
          <a:p>
            <a:r>
              <a:rPr lang="en-US" dirty="0">
                <a:solidFill>
                  <a:srgbClr val="FF0000"/>
                </a:solidFill>
              </a:rPr>
              <a:t>No amortization</a:t>
            </a:r>
          </a:p>
          <a:p>
            <a:r>
              <a:rPr lang="en-US" dirty="0"/>
              <a:t>However, they are tested yearly for impairment.</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4043915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368412-E6F3-17DC-3F9A-A49CA8F2C87D}"/>
              </a:ext>
            </a:extLst>
          </p:cNvPr>
          <p:cNvSpPr>
            <a:spLocks noGrp="1"/>
          </p:cNvSpPr>
          <p:nvPr>
            <p:ph type="title"/>
          </p:nvPr>
        </p:nvSpPr>
        <p:spPr/>
        <p:txBody>
          <a:bodyPr/>
          <a:lstStyle/>
          <a:p>
            <a:r>
              <a:rPr lang="en-IN" dirty="0"/>
              <a:t>Provision Example – Adjusting Entry</a:t>
            </a:r>
          </a:p>
        </p:txBody>
      </p:sp>
      <p:sp>
        <p:nvSpPr>
          <p:cNvPr id="6" name="Content Placeholder 5">
            <a:extLst>
              <a:ext uri="{FF2B5EF4-FFF2-40B4-BE49-F238E27FC236}">
                <a16:creationId xmlns:a16="http://schemas.microsoft.com/office/drawing/2014/main" id="{B5879C5B-9F62-61E9-FFF1-98F166523F44}"/>
              </a:ext>
            </a:extLst>
          </p:cNvPr>
          <p:cNvSpPr>
            <a:spLocks noGrp="1"/>
          </p:cNvSpPr>
          <p:nvPr>
            <p:ph sz="quarter" idx="12"/>
          </p:nvPr>
        </p:nvSpPr>
        <p:spPr/>
        <p:txBody>
          <a:bodyPr>
            <a:normAutofit/>
          </a:bodyPr>
          <a:lstStyle/>
          <a:p>
            <a:pPr marL="0" indent="0">
              <a:lnSpc>
                <a:spcPct val="110000"/>
              </a:lnSpc>
              <a:buNone/>
            </a:pPr>
            <a:r>
              <a:rPr lang="en-US" sz="2600" dirty="0"/>
              <a:t>The company makes the following adjusting entry at December 31 for €16,000 after it adjusts for €24,000 of warranty claims honored during 2025.</a:t>
            </a:r>
          </a:p>
        </p:txBody>
      </p:sp>
      <p:sp>
        <p:nvSpPr>
          <p:cNvPr id="16" name="Content Placeholder 6">
            <a:extLst>
              <a:ext uri="{FF2B5EF4-FFF2-40B4-BE49-F238E27FC236}">
                <a16:creationId xmlns:a16="http://schemas.microsoft.com/office/drawing/2014/main" id="{51475F12-8483-AE45-F80C-B052B7A48B45}"/>
              </a:ext>
            </a:extLst>
          </p:cNvPr>
          <p:cNvSpPr>
            <a:spLocks noGrp="1"/>
          </p:cNvSpPr>
          <p:nvPr>
            <p:ph sz="quarter" idx="18"/>
          </p:nvPr>
        </p:nvSpPr>
        <p:spPr>
          <a:xfrm>
            <a:off x="584994" y="3009690"/>
            <a:ext cx="7974013" cy="1080529"/>
          </a:xfrm>
          <a:prstGeom prst="rect">
            <a:avLst/>
          </a:prstGeom>
          <a:ln>
            <a:noFill/>
          </a:ln>
        </p:spPr>
        <p:txBody>
          <a:bodyPr>
            <a:normAutofit/>
          </a:bodyPr>
          <a:lstStyle/>
          <a:p>
            <a:pPr marL="0" indent="0">
              <a:buNone/>
            </a:pPr>
            <a:r>
              <a:rPr lang="en-US" altLang="en-US" sz="2600" dirty="0">
                <a:cs typeface="Arial" charset="0"/>
              </a:rPr>
              <a:t>Warranty Expense				16,000</a:t>
            </a:r>
            <a:endParaRPr lang="en-US" sz="2600" dirty="0"/>
          </a:p>
          <a:p>
            <a:pPr marL="0" indent="541338">
              <a:buNone/>
            </a:pPr>
            <a:r>
              <a:rPr lang="en-US" altLang="en-US" sz="2600" b="1" dirty="0">
                <a:highlight>
                  <a:srgbClr val="FFFF00"/>
                </a:highlight>
                <a:cs typeface="Arial" charset="0"/>
              </a:rPr>
              <a:t>Warranty Liability</a:t>
            </a:r>
            <a:r>
              <a:rPr lang="en-US" altLang="en-US" sz="2600" dirty="0"/>
              <a:t>					</a:t>
            </a:r>
            <a:r>
              <a:rPr lang="en-US" altLang="en-US" sz="2600" dirty="0">
                <a:cs typeface="Arial" charset="0"/>
              </a:rPr>
              <a:t>16,000</a:t>
            </a:r>
            <a:r>
              <a:rPr lang="en-US" altLang="en-US" sz="2600" dirty="0"/>
              <a:t>	</a:t>
            </a:r>
            <a:endParaRPr lang="en-US" sz="2600" dirty="0">
              <a:cs typeface="Arial" charset="0"/>
            </a:endParaRPr>
          </a:p>
        </p:txBody>
      </p:sp>
      <p:sp>
        <p:nvSpPr>
          <p:cNvPr id="10" name="Content Placeholder 9">
            <a:extLst>
              <a:ext uri="{FF2B5EF4-FFF2-40B4-BE49-F238E27FC236}">
                <a16:creationId xmlns:a16="http://schemas.microsoft.com/office/drawing/2014/main" id="{6702AD97-128F-DBBC-182C-B0818C69662B}"/>
              </a:ext>
            </a:extLst>
          </p:cNvPr>
          <p:cNvSpPr>
            <a:spLocks noGrp="1"/>
          </p:cNvSpPr>
          <p:nvPr>
            <p:ph sz="quarter" idx="20"/>
          </p:nvPr>
        </p:nvSpPr>
        <p:spPr>
          <a:xfrm>
            <a:off x="592138" y="4255039"/>
            <a:ext cx="8142287" cy="1968779"/>
          </a:xfrm>
        </p:spPr>
        <p:txBody>
          <a:bodyPr>
            <a:normAutofit fontScale="92500" lnSpcReduction="10000"/>
          </a:bodyPr>
          <a:lstStyle/>
          <a:p>
            <a:pPr marL="0" indent="0">
              <a:lnSpc>
                <a:spcPct val="120000"/>
              </a:lnSpc>
              <a:spcBef>
                <a:spcPts val="624"/>
              </a:spcBef>
              <a:buNone/>
            </a:pPr>
            <a:r>
              <a:rPr lang="en-US" sz="2800" dirty="0"/>
              <a:t>The company reports:</a:t>
            </a:r>
          </a:p>
          <a:p>
            <a:pPr marL="452438" indent="-452438">
              <a:lnSpc>
                <a:spcPct val="120000"/>
              </a:lnSpc>
              <a:spcBef>
                <a:spcPts val="624"/>
              </a:spcBef>
            </a:pPr>
            <a:r>
              <a:rPr lang="en-US" sz="2800" dirty="0"/>
              <a:t>warranty expense under selling expenses</a:t>
            </a:r>
          </a:p>
          <a:p>
            <a:pPr marL="452438" indent="-452438">
              <a:lnSpc>
                <a:spcPct val="120000"/>
              </a:lnSpc>
              <a:spcBef>
                <a:spcPts val="624"/>
              </a:spcBef>
            </a:pPr>
            <a:r>
              <a:rPr lang="en-US" sz="2800" dirty="0"/>
              <a:t>warranty liability as a current liability, assuming it is estimated to be honored in the next year</a:t>
            </a:r>
          </a:p>
        </p:txBody>
      </p:sp>
      <p:sp>
        <p:nvSpPr>
          <p:cNvPr id="14" name="Content Placeholder 5">
            <a:extLst>
              <a:ext uri="{FF2B5EF4-FFF2-40B4-BE49-F238E27FC236}">
                <a16:creationId xmlns:a16="http://schemas.microsoft.com/office/drawing/2014/main" id="{080A1223-D9F5-3DCC-97DE-69B7228F1053}"/>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21146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0"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368412-E6F3-17DC-3F9A-A49CA8F2C87D}"/>
              </a:ext>
            </a:extLst>
          </p:cNvPr>
          <p:cNvSpPr>
            <a:spLocks noGrp="1"/>
          </p:cNvSpPr>
          <p:nvPr>
            <p:ph type="title"/>
          </p:nvPr>
        </p:nvSpPr>
        <p:spPr/>
        <p:txBody>
          <a:bodyPr/>
          <a:lstStyle/>
          <a:p>
            <a:r>
              <a:rPr lang="en-IN" dirty="0"/>
              <a:t>Provision Example – Subsequent Year</a:t>
            </a:r>
          </a:p>
        </p:txBody>
      </p:sp>
      <p:sp>
        <p:nvSpPr>
          <p:cNvPr id="6" name="Content Placeholder 5">
            <a:extLst>
              <a:ext uri="{FF2B5EF4-FFF2-40B4-BE49-F238E27FC236}">
                <a16:creationId xmlns:a16="http://schemas.microsoft.com/office/drawing/2014/main" id="{B5879C5B-9F62-61E9-FFF1-98F166523F44}"/>
              </a:ext>
            </a:extLst>
          </p:cNvPr>
          <p:cNvSpPr>
            <a:spLocks noGrp="1"/>
          </p:cNvSpPr>
          <p:nvPr>
            <p:ph sz="quarter" idx="12"/>
          </p:nvPr>
        </p:nvSpPr>
        <p:spPr>
          <a:xfrm>
            <a:off x="513862" y="1424065"/>
            <a:ext cx="8115301" cy="1921617"/>
          </a:xfrm>
        </p:spPr>
        <p:txBody>
          <a:bodyPr>
            <a:noAutofit/>
          </a:bodyPr>
          <a:lstStyle/>
          <a:p>
            <a:pPr marL="0" indent="0">
              <a:buNone/>
            </a:pPr>
            <a:r>
              <a:rPr lang="en-US" sz="2600" dirty="0"/>
              <a:t>In the following year, assume that the company replaces 20 defective units in January 2026, at an average cost of €80 in parts and labor. The company would record expenses incurred in honoring warranty contracts on 2025 sales as follows:</a:t>
            </a:r>
          </a:p>
        </p:txBody>
      </p:sp>
      <p:sp>
        <p:nvSpPr>
          <p:cNvPr id="16" name="Content Placeholder 6">
            <a:extLst>
              <a:ext uri="{FF2B5EF4-FFF2-40B4-BE49-F238E27FC236}">
                <a16:creationId xmlns:a16="http://schemas.microsoft.com/office/drawing/2014/main" id="{67017635-72E5-12E9-C154-E2EC0DDE5DAE}"/>
              </a:ext>
            </a:extLst>
          </p:cNvPr>
          <p:cNvSpPr>
            <a:spLocks noGrp="1"/>
          </p:cNvSpPr>
          <p:nvPr>
            <p:ph sz="quarter" idx="18"/>
          </p:nvPr>
        </p:nvSpPr>
        <p:spPr>
          <a:xfrm>
            <a:off x="592142" y="3946584"/>
            <a:ext cx="8037512" cy="1020352"/>
          </a:xfrm>
          <a:prstGeom prst="rect">
            <a:avLst/>
          </a:prstGeom>
          <a:ln>
            <a:noFill/>
          </a:ln>
        </p:spPr>
        <p:txBody>
          <a:bodyPr/>
          <a:lstStyle/>
          <a:p>
            <a:pPr marL="0" indent="0">
              <a:buNone/>
            </a:pPr>
            <a:r>
              <a:rPr lang="en-US" altLang="en-US" sz="2600" dirty="0">
                <a:cs typeface="Arial" charset="0"/>
              </a:rPr>
              <a:t>Warranty Liability					1,600</a:t>
            </a:r>
            <a:endParaRPr lang="en-US" sz="2600" dirty="0"/>
          </a:p>
          <a:p>
            <a:pPr marL="0" indent="452438">
              <a:buNone/>
            </a:pPr>
            <a:r>
              <a:rPr lang="en-US" altLang="en-US" sz="2600" dirty="0">
                <a:cs typeface="Arial" charset="0"/>
              </a:rPr>
              <a:t>Repair Parts</a:t>
            </a:r>
            <a:r>
              <a:rPr lang="en-US" altLang="en-US" sz="2600" dirty="0"/>
              <a:t>							</a:t>
            </a:r>
            <a:r>
              <a:rPr lang="en-US" altLang="en-US" sz="2600" dirty="0">
                <a:cs typeface="Arial" charset="0"/>
              </a:rPr>
              <a:t>1,600</a:t>
            </a:r>
            <a:endParaRPr lang="en-US" sz="2600" dirty="0"/>
          </a:p>
        </p:txBody>
      </p:sp>
      <p:sp>
        <p:nvSpPr>
          <p:cNvPr id="14" name="Content Placeholder 5">
            <a:extLst>
              <a:ext uri="{FF2B5EF4-FFF2-40B4-BE49-F238E27FC236}">
                <a16:creationId xmlns:a16="http://schemas.microsoft.com/office/drawing/2014/main" id="{E15BFC20-D193-9A6B-4209-8F68FE8DBB25}"/>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412637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527337"/>
            <a:ext cx="8115301" cy="1803326"/>
          </a:xfrm>
        </p:spPr>
        <p:txBody>
          <a:bodyPr>
            <a:noAutofit/>
          </a:bodyPr>
          <a:lstStyle/>
          <a:p>
            <a:r>
              <a:rPr lang="en-GB" dirty="0"/>
              <a:t>Learning Objective 3</a:t>
            </a:r>
            <a:br>
              <a:rPr lang="en-GB" dirty="0"/>
            </a:br>
            <a:r>
              <a:rPr lang="en-US" dirty="0"/>
              <a:t>Discuss How Liabilities are Reported and Analyzed.</a:t>
            </a:r>
            <a:endParaRPr lang="en-IN" dirty="0"/>
          </a:p>
        </p:txBody>
      </p:sp>
      <p:sp>
        <p:nvSpPr>
          <p:cNvPr id="7" name="Content Placeholder 5">
            <a:extLst>
              <a:ext uri="{FF2B5EF4-FFF2-40B4-BE49-F238E27FC236}">
                <a16:creationId xmlns:a16="http://schemas.microsoft.com/office/drawing/2014/main" id="{F0FB9B2C-8E77-EB29-2004-490794E9DFAF}"/>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684424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95710-2D1E-0C2B-0EC7-976BDDE019D1}"/>
              </a:ext>
            </a:extLst>
          </p:cNvPr>
          <p:cNvSpPr>
            <a:spLocks noGrp="1"/>
          </p:cNvSpPr>
          <p:nvPr>
            <p:ph type="title"/>
          </p:nvPr>
        </p:nvSpPr>
        <p:spPr/>
        <p:txBody>
          <a:bodyPr/>
          <a:lstStyle/>
          <a:p>
            <a:r>
              <a:rPr lang="en-US" dirty="0"/>
              <a:t>Apple’s liabilities</a:t>
            </a:r>
          </a:p>
        </p:txBody>
      </p:sp>
      <p:pic>
        <p:nvPicPr>
          <p:cNvPr id="6" name="Content Placeholder 5">
            <a:extLst>
              <a:ext uri="{FF2B5EF4-FFF2-40B4-BE49-F238E27FC236}">
                <a16:creationId xmlns:a16="http://schemas.microsoft.com/office/drawing/2014/main" id="{1F5AC6D5-9FD1-1839-F7C4-A44A81A71B2B}"/>
              </a:ext>
            </a:extLst>
          </p:cNvPr>
          <p:cNvPicPr>
            <a:picLocks noGrp="1" noChangeAspect="1"/>
          </p:cNvPicPr>
          <p:nvPr>
            <p:ph sz="quarter" idx="12"/>
          </p:nvPr>
        </p:nvPicPr>
        <p:blipFill rotWithShape="1">
          <a:blip r:embed="rId2"/>
          <a:srcRect l="54829" t="21802" r="11690" b="39026"/>
          <a:stretch/>
        </p:blipFill>
        <p:spPr>
          <a:xfrm>
            <a:off x="563956" y="2298526"/>
            <a:ext cx="8016087" cy="2260947"/>
          </a:xfrm>
        </p:spPr>
      </p:pic>
      <p:sp>
        <p:nvSpPr>
          <p:cNvPr id="4" name="Content Placeholder 3">
            <a:extLst>
              <a:ext uri="{FF2B5EF4-FFF2-40B4-BE49-F238E27FC236}">
                <a16:creationId xmlns:a16="http://schemas.microsoft.com/office/drawing/2014/main" id="{BBE909F5-6004-1AF0-0162-3419FADBDC16}"/>
              </a:ext>
            </a:extLst>
          </p:cNvPr>
          <p:cNvSpPr>
            <a:spLocks noGrp="1"/>
          </p:cNvSpPr>
          <p:nvPr>
            <p:ph sz="quarter" idx="25"/>
          </p:nvPr>
        </p:nvSpPr>
        <p:spPr/>
        <p:txBody>
          <a:bodyPr/>
          <a:lstStyle/>
          <a:p>
            <a:endParaRPr lang="en-US"/>
          </a:p>
        </p:txBody>
      </p:sp>
      <p:sp>
        <p:nvSpPr>
          <p:cNvPr id="8" name="Rectangle: Rounded Corners 7">
            <a:extLst>
              <a:ext uri="{FF2B5EF4-FFF2-40B4-BE49-F238E27FC236}">
                <a16:creationId xmlns:a16="http://schemas.microsoft.com/office/drawing/2014/main" id="{74E95CD7-8A64-6EBC-E4CD-14D2CDB071B8}"/>
              </a:ext>
            </a:extLst>
          </p:cNvPr>
          <p:cNvSpPr/>
          <p:nvPr/>
        </p:nvSpPr>
        <p:spPr>
          <a:xfrm>
            <a:off x="757646" y="3065417"/>
            <a:ext cx="6548845" cy="243840"/>
          </a:xfrm>
          <a:prstGeom prst="roundRect">
            <a:avLst/>
          </a:prstGeom>
          <a:noFill/>
          <a:ln>
            <a:solidFill>
              <a:srgbClr val="911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50F05FA-9713-BCEC-6F12-2FF182A2B0E4}"/>
              </a:ext>
            </a:extLst>
          </p:cNvPr>
          <p:cNvSpPr/>
          <p:nvPr/>
        </p:nvSpPr>
        <p:spPr>
          <a:xfrm>
            <a:off x="757645" y="3783655"/>
            <a:ext cx="6548845" cy="178745"/>
          </a:xfrm>
          <a:prstGeom prst="roundRect">
            <a:avLst/>
          </a:prstGeom>
          <a:noFill/>
          <a:ln>
            <a:solidFill>
              <a:srgbClr val="9111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3559099-43B4-2A8C-E08B-768C9AD02682}"/>
              </a:ext>
            </a:extLst>
          </p:cNvPr>
          <p:cNvSpPr txBox="1"/>
          <p:nvPr/>
        </p:nvSpPr>
        <p:spPr>
          <a:xfrm>
            <a:off x="563956" y="5057428"/>
            <a:ext cx="6995084" cy="1200329"/>
          </a:xfrm>
          <a:prstGeom prst="rect">
            <a:avLst/>
          </a:prstGeom>
          <a:noFill/>
        </p:spPr>
        <p:txBody>
          <a:bodyPr wrap="square">
            <a:spAutoFit/>
          </a:bodyPr>
          <a:lstStyle/>
          <a:p>
            <a:r>
              <a:rPr lang="en-US" dirty="0"/>
              <a:t>Apple borrows about </a:t>
            </a:r>
            <a:r>
              <a:rPr lang="en-US" dirty="0">
                <a:solidFill>
                  <a:srgbClr val="FF0000"/>
                </a:solidFill>
              </a:rPr>
              <a:t>$120 billion</a:t>
            </a:r>
            <a:r>
              <a:rPr lang="en-US" dirty="0"/>
              <a:t> (commercial papers + current term debt + NC term debt)</a:t>
            </a:r>
          </a:p>
          <a:p>
            <a:endParaRPr lang="en-US" dirty="0"/>
          </a:p>
          <a:p>
            <a:r>
              <a:rPr lang="en-US" dirty="0"/>
              <a:t>Apple’s </a:t>
            </a:r>
            <a:r>
              <a:rPr lang="en-US" dirty="0">
                <a:solidFill>
                  <a:srgbClr val="FF0000"/>
                </a:solidFill>
              </a:rPr>
              <a:t>shareholder</a:t>
            </a:r>
            <a:r>
              <a:rPr lang="en-US" dirty="0"/>
              <a:t> </a:t>
            </a:r>
            <a:r>
              <a:rPr lang="en-US" dirty="0">
                <a:solidFill>
                  <a:srgbClr val="FF0000"/>
                </a:solidFill>
              </a:rPr>
              <a:t>equity is only $50 billion</a:t>
            </a:r>
          </a:p>
        </p:txBody>
      </p:sp>
    </p:spTree>
    <p:extLst>
      <p:ext uri="{BB962C8B-B14F-4D97-AF65-F5344CB8AC3E}">
        <p14:creationId xmlns:p14="http://schemas.microsoft.com/office/powerpoint/2010/main" val="136970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6792423-9073-5786-4BDF-F688AAE19F0E}"/>
              </a:ext>
            </a:extLst>
          </p:cNvPr>
          <p:cNvSpPr>
            <a:spLocks noGrp="1"/>
          </p:cNvSpPr>
          <p:nvPr>
            <p:ph sz="quarter" idx="25"/>
          </p:nvPr>
        </p:nvSpPr>
        <p:spPr/>
        <p:txBody>
          <a:bodyPr/>
          <a:lstStyle/>
          <a:p>
            <a:endParaRPr lang="en-US"/>
          </a:p>
        </p:txBody>
      </p:sp>
      <p:sp>
        <p:nvSpPr>
          <p:cNvPr id="8" name="Content Placeholder 7">
            <a:extLst>
              <a:ext uri="{FF2B5EF4-FFF2-40B4-BE49-F238E27FC236}">
                <a16:creationId xmlns:a16="http://schemas.microsoft.com/office/drawing/2014/main" id="{321BCD98-5DB2-4FD7-59FC-D9CC201BC8B5}"/>
              </a:ext>
            </a:extLst>
          </p:cNvPr>
          <p:cNvSpPr>
            <a:spLocks noGrp="1"/>
          </p:cNvSpPr>
          <p:nvPr>
            <p:ph sz="quarter" idx="12"/>
          </p:nvPr>
        </p:nvSpPr>
        <p:spPr/>
        <p:txBody>
          <a:bodyPr>
            <a:normAutofit fontScale="92500" lnSpcReduction="20000"/>
          </a:bodyPr>
          <a:lstStyle/>
          <a:p>
            <a:r>
              <a:rPr lang="en-US" dirty="0"/>
              <a:t>Why does Apple take on so much debt?</a:t>
            </a:r>
          </a:p>
          <a:p>
            <a:pPr marL="0" indent="0">
              <a:buNone/>
            </a:pPr>
            <a:endParaRPr lang="en-US" dirty="0"/>
          </a:p>
          <a:p>
            <a:pPr marL="514350" indent="-514350">
              <a:buAutoNum type="arabicPeriod"/>
            </a:pPr>
            <a:r>
              <a:rPr lang="en-US" dirty="0"/>
              <a:t>The cost of debt for Apple is lower than the cost of equity.</a:t>
            </a:r>
          </a:p>
          <a:p>
            <a:pPr marL="514350" indent="-514350">
              <a:buAutoNum type="arabicPeriod"/>
            </a:pPr>
            <a:r>
              <a:rPr lang="en-US" dirty="0"/>
              <a:t>Borrowing reduces tax expenses for Apple (interest expense is tax free)</a:t>
            </a:r>
          </a:p>
          <a:p>
            <a:pPr marL="514350" indent="-514350">
              <a:buAutoNum type="arabicPeriod"/>
            </a:pPr>
            <a:r>
              <a:rPr lang="en-US" dirty="0"/>
              <a:t>Most companies use a mix of equity and debt financing (i.e., capital structure). One of the CFO’s job is to maintain a healthy capital structure for the company.</a:t>
            </a:r>
          </a:p>
          <a:p>
            <a:pPr marL="0" indent="0">
              <a:buNone/>
            </a:pPr>
            <a:endParaRPr lang="en-US" dirty="0"/>
          </a:p>
          <a:p>
            <a:pPr marL="0" indent="0">
              <a:buNone/>
            </a:pPr>
            <a:r>
              <a:rPr lang="en-US" dirty="0"/>
              <a:t>To read: https://www.washingtonpost.com/business/2021/02/23/interest-rates-tax-code-help-apple/</a:t>
            </a:r>
          </a:p>
        </p:txBody>
      </p:sp>
    </p:spTree>
    <p:extLst>
      <p:ext uri="{BB962C8B-B14F-4D97-AF65-F5344CB8AC3E}">
        <p14:creationId xmlns:p14="http://schemas.microsoft.com/office/powerpoint/2010/main" val="413855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C2160-9F76-5608-F3F2-0BAEBC31F39E}"/>
              </a:ext>
            </a:extLst>
          </p:cNvPr>
          <p:cNvSpPr>
            <a:spLocks noGrp="1"/>
          </p:cNvSpPr>
          <p:nvPr>
            <p:ph type="title"/>
          </p:nvPr>
        </p:nvSpPr>
        <p:spPr/>
        <p:txBody>
          <a:bodyPr/>
          <a:lstStyle/>
          <a:p>
            <a:r>
              <a:rPr lang="en-IN" dirty="0"/>
              <a:t>Analysis of Current Liabilities</a:t>
            </a:r>
          </a:p>
        </p:txBody>
      </p:sp>
      <p:sp>
        <p:nvSpPr>
          <p:cNvPr id="3" name="Content Placeholder 2">
            <a:extLst>
              <a:ext uri="{FF2B5EF4-FFF2-40B4-BE49-F238E27FC236}">
                <a16:creationId xmlns:a16="http://schemas.microsoft.com/office/drawing/2014/main" id="{06EECA19-BABC-ADC2-0C93-B50C69E21ACD}"/>
              </a:ext>
            </a:extLst>
          </p:cNvPr>
          <p:cNvSpPr>
            <a:spLocks noGrp="1"/>
          </p:cNvSpPr>
          <p:nvPr>
            <p:ph sz="quarter" idx="12"/>
          </p:nvPr>
        </p:nvSpPr>
        <p:spPr>
          <a:xfrm>
            <a:off x="513862" y="1424066"/>
            <a:ext cx="8115301" cy="1001028"/>
          </a:xfrm>
        </p:spPr>
        <p:txBody>
          <a:bodyPr>
            <a:normAutofit/>
          </a:bodyPr>
          <a:lstStyle/>
          <a:p>
            <a:pPr marL="0" indent="0">
              <a:buNone/>
            </a:pPr>
            <a:r>
              <a:rPr lang="en-US" sz="2600" b="1" dirty="0"/>
              <a:t>Liquidity</a:t>
            </a:r>
            <a:r>
              <a:rPr lang="en-US" sz="2600" dirty="0"/>
              <a:t> refers to the </a:t>
            </a:r>
            <a:r>
              <a:rPr lang="en-US" sz="2600" dirty="0">
                <a:solidFill>
                  <a:srgbClr val="FF0000"/>
                </a:solidFill>
              </a:rPr>
              <a:t>ability to pay maturing obligations </a:t>
            </a:r>
            <a:r>
              <a:rPr lang="en-US" sz="2600" dirty="0"/>
              <a:t>and meet unexpected needs for cash.</a:t>
            </a:r>
          </a:p>
        </p:txBody>
      </p:sp>
      <p:graphicFrame>
        <p:nvGraphicFramePr>
          <p:cNvPr id="25" name="Table 25">
            <a:extLst>
              <a:ext uri="{FF2B5EF4-FFF2-40B4-BE49-F238E27FC236}">
                <a16:creationId xmlns:a16="http://schemas.microsoft.com/office/drawing/2014/main" id="{8CCED193-6A3F-504D-48A9-078624DF91F8}"/>
              </a:ext>
            </a:extLst>
          </p:cNvPr>
          <p:cNvGraphicFramePr>
            <a:graphicFrameLocks noGrp="1"/>
          </p:cNvGraphicFramePr>
          <p:nvPr>
            <p:ph type="tbl" sz="quarter" idx="19"/>
          </p:nvPr>
        </p:nvGraphicFramePr>
        <p:xfrm>
          <a:off x="1227569" y="2425094"/>
          <a:ext cx="6688866" cy="1089039"/>
        </p:xfrm>
        <a:graphic>
          <a:graphicData uri="http://schemas.openxmlformats.org/drawingml/2006/table">
            <a:tbl>
              <a:tblPr firstRow="1" bandRow="1">
                <a:tableStyleId>{2D5ABB26-0587-4C30-8999-92F81FD0307C}</a:tableStyleId>
              </a:tblPr>
              <a:tblGrid>
                <a:gridCol w="1720770">
                  <a:extLst>
                    <a:ext uri="{9D8B030D-6E8A-4147-A177-3AD203B41FA5}">
                      <a16:colId xmlns:a16="http://schemas.microsoft.com/office/drawing/2014/main" val="4231239841"/>
                    </a:ext>
                  </a:extLst>
                </a:gridCol>
                <a:gridCol w="465276">
                  <a:extLst>
                    <a:ext uri="{9D8B030D-6E8A-4147-A177-3AD203B41FA5}">
                      <a16:colId xmlns:a16="http://schemas.microsoft.com/office/drawing/2014/main" val="2417886084"/>
                    </a:ext>
                  </a:extLst>
                </a:gridCol>
                <a:gridCol w="1877251">
                  <a:extLst>
                    <a:ext uri="{9D8B030D-6E8A-4147-A177-3AD203B41FA5}">
                      <a16:colId xmlns:a16="http://schemas.microsoft.com/office/drawing/2014/main" val="1682221049"/>
                    </a:ext>
                  </a:extLst>
                </a:gridCol>
                <a:gridCol w="465276">
                  <a:extLst>
                    <a:ext uri="{9D8B030D-6E8A-4147-A177-3AD203B41FA5}">
                      <a16:colId xmlns:a16="http://schemas.microsoft.com/office/drawing/2014/main" val="1830896400"/>
                    </a:ext>
                  </a:extLst>
                </a:gridCol>
                <a:gridCol w="2160293">
                  <a:extLst>
                    <a:ext uri="{9D8B030D-6E8A-4147-A177-3AD203B41FA5}">
                      <a16:colId xmlns:a16="http://schemas.microsoft.com/office/drawing/2014/main" val="2451693290"/>
                    </a:ext>
                  </a:extLst>
                </a:gridCol>
              </a:tblGrid>
              <a:tr h="448959">
                <a:tc>
                  <a:txBody>
                    <a:bodyPr/>
                    <a:lstStyle/>
                    <a:p>
                      <a:pPr algn="ctr"/>
                      <a:r>
                        <a:rPr lang="en-IN" sz="1800" b="1" dirty="0"/>
                        <a:t>Current Assets</a:t>
                      </a:r>
                    </a:p>
                  </a:txBody>
                  <a:tcPr marL="121706" marR="121706" anchor="ctr"/>
                </a:tc>
                <a:tc>
                  <a:txBody>
                    <a:bodyPr/>
                    <a:lstStyle/>
                    <a:p>
                      <a:pPr algn="ctr"/>
                      <a:r>
                        <a:rPr lang="en-IN" sz="1800" b="1" dirty="0"/>
                        <a:t>−</a:t>
                      </a:r>
                    </a:p>
                  </a:txBody>
                  <a:tcPr marL="121706" marR="121706" anchor="ctr"/>
                </a:tc>
                <a:tc>
                  <a:txBody>
                    <a:bodyPr/>
                    <a:lstStyle/>
                    <a:p>
                      <a:pPr algn="ctr"/>
                      <a:r>
                        <a:rPr lang="en-IN" sz="1800" b="1" dirty="0"/>
                        <a:t>Current Liabilities</a:t>
                      </a:r>
                    </a:p>
                  </a:txBody>
                  <a:tcPr marL="121706" marR="121706" anchor="ctr"/>
                </a:tc>
                <a:tc>
                  <a:txBody>
                    <a:bodyPr/>
                    <a:lstStyle/>
                    <a:p>
                      <a:pPr algn="ctr"/>
                      <a:r>
                        <a:rPr lang="en-IN" sz="1800" b="1" dirty="0"/>
                        <a:t>=</a:t>
                      </a:r>
                    </a:p>
                  </a:txBody>
                  <a:tcPr marL="121706" marR="121706" anchor="ctr"/>
                </a:tc>
                <a:tc>
                  <a:txBody>
                    <a:bodyPr/>
                    <a:lstStyle/>
                    <a:p>
                      <a:pPr algn="ctr"/>
                      <a:r>
                        <a:rPr lang="en-IN" sz="1800" b="1" dirty="0">
                          <a:solidFill>
                            <a:schemeClr val="accent2"/>
                          </a:solidFill>
                        </a:rPr>
                        <a:t>Working Capital</a:t>
                      </a:r>
                    </a:p>
                  </a:txBody>
                  <a:tcPr marL="121706" marR="121706" anchor="ctr"/>
                </a:tc>
                <a:extLst>
                  <a:ext uri="{0D108BD9-81ED-4DB2-BD59-A6C34878D82A}">
                    <a16:rowId xmlns:a16="http://schemas.microsoft.com/office/drawing/2014/main" val="488764667"/>
                  </a:ext>
                </a:extLst>
              </a:tr>
              <a:tr h="448959">
                <a:tc>
                  <a:txBody>
                    <a:bodyPr/>
                    <a:lstStyle/>
                    <a:p>
                      <a:pPr algn="ctr"/>
                      <a:r>
                        <a:rPr lang="en-IN" sz="1800" dirty="0"/>
                        <a:t>€20,856</a:t>
                      </a:r>
                    </a:p>
                  </a:txBody>
                  <a:tcPr marL="121706" marR="121706" anchor="ctr"/>
                </a:tc>
                <a:tc>
                  <a:txBody>
                    <a:bodyPr/>
                    <a:lstStyle/>
                    <a:p>
                      <a:pPr algn="ctr"/>
                      <a:r>
                        <a:rPr lang="en-IN" sz="1800" dirty="0"/>
                        <a:t>−</a:t>
                      </a:r>
                    </a:p>
                  </a:txBody>
                  <a:tcPr marL="121706" marR="121706" anchor="ctr"/>
                </a:tc>
                <a:tc>
                  <a:txBody>
                    <a:bodyPr/>
                    <a:lstStyle/>
                    <a:p>
                      <a:pPr algn="ctr"/>
                      <a:r>
                        <a:rPr lang="en-IN" sz="1800" dirty="0"/>
                        <a:t>€16,210</a:t>
                      </a:r>
                    </a:p>
                  </a:txBody>
                  <a:tcPr marL="121706" marR="121706" anchor="ctr"/>
                </a:tc>
                <a:tc>
                  <a:txBody>
                    <a:bodyPr/>
                    <a:lstStyle/>
                    <a:p>
                      <a:pPr algn="ctr"/>
                      <a:r>
                        <a:rPr lang="en-IN" sz="1800" dirty="0"/>
                        <a:t>=</a:t>
                      </a:r>
                    </a:p>
                  </a:txBody>
                  <a:tcPr marL="121706" marR="121706" anchor="ctr"/>
                </a:tc>
                <a:tc>
                  <a:txBody>
                    <a:bodyPr/>
                    <a:lstStyle/>
                    <a:p>
                      <a:pPr algn="ctr"/>
                      <a:r>
                        <a:rPr lang="en-IN" sz="1800" dirty="0">
                          <a:solidFill>
                            <a:schemeClr val="accent2"/>
                          </a:solidFill>
                        </a:rPr>
                        <a:t>€4,646</a:t>
                      </a:r>
                    </a:p>
                  </a:txBody>
                  <a:tcPr marL="121706" marR="121706" anchor="ctr"/>
                </a:tc>
                <a:extLst>
                  <a:ext uri="{0D108BD9-81ED-4DB2-BD59-A6C34878D82A}">
                    <a16:rowId xmlns:a16="http://schemas.microsoft.com/office/drawing/2014/main" val="1273279269"/>
                  </a:ext>
                </a:extLst>
              </a:tr>
            </a:tbl>
          </a:graphicData>
        </a:graphic>
      </p:graphicFrame>
      <p:sp>
        <p:nvSpPr>
          <p:cNvPr id="18" name="Content Placeholder 17">
            <a:extLst>
              <a:ext uri="{FF2B5EF4-FFF2-40B4-BE49-F238E27FC236}">
                <a16:creationId xmlns:a16="http://schemas.microsoft.com/office/drawing/2014/main" id="{6E723B62-0909-12FD-4783-C81957520AC9}"/>
              </a:ext>
            </a:extLst>
          </p:cNvPr>
          <p:cNvSpPr>
            <a:spLocks noGrp="1"/>
          </p:cNvSpPr>
          <p:nvPr>
            <p:ph sz="quarter" idx="18"/>
          </p:nvPr>
        </p:nvSpPr>
        <p:spPr>
          <a:xfrm>
            <a:off x="513862" y="3596402"/>
            <a:ext cx="8037512" cy="926435"/>
          </a:xfrm>
        </p:spPr>
        <p:txBody>
          <a:bodyPr>
            <a:noAutofit/>
          </a:bodyPr>
          <a:lstStyle/>
          <a:p>
            <a:pPr marL="0" indent="0">
              <a:buNone/>
            </a:pPr>
            <a:r>
              <a:rPr lang="en-US" altLang="en-US" sz="2400" b="1" dirty="0"/>
              <a:t>Current ratio </a:t>
            </a:r>
            <a:r>
              <a:rPr lang="en-US" altLang="en-US" sz="2400" dirty="0"/>
              <a:t>permits us to compare liquidity of different-sized companies and of a single company at different times.</a:t>
            </a:r>
          </a:p>
        </p:txBody>
      </p:sp>
      <p:graphicFrame>
        <p:nvGraphicFramePr>
          <p:cNvPr id="30" name="Table 25">
            <a:extLst>
              <a:ext uri="{FF2B5EF4-FFF2-40B4-BE49-F238E27FC236}">
                <a16:creationId xmlns:a16="http://schemas.microsoft.com/office/drawing/2014/main" id="{8EF75F18-2EAA-BA1E-3857-0A6DBEA72C31}"/>
              </a:ext>
            </a:extLst>
          </p:cNvPr>
          <p:cNvGraphicFramePr>
            <a:graphicFrameLocks noGrp="1"/>
          </p:cNvGraphicFramePr>
          <p:nvPr>
            <p:ph sz="quarter" idx="20"/>
          </p:nvPr>
        </p:nvGraphicFramePr>
        <p:xfrm>
          <a:off x="1227569" y="4450275"/>
          <a:ext cx="6688866" cy="1089039"/>
        </p:xfrm>
        <a:graphic>
          <a:graphicData uri="http://schemas.openxmlformats.org/drawingml/2006/table">
            <a:tbl>
              <a:tblPr firstRow="1" bandRow="1">
                <a:tableStyleId>{2D5ABB26-0587-4C30-8999-92F81FD0307C}</a:tableStyleId>
              </a:tblPr>
              <a:tblGrid>
                <a:gridCol w="1720770">
                  <a:extLst>
                    <a:ext uri="{9D8B030D-6E8A-4147-A177-3AD203B41FA5}">
                      <a16:colId xmlns:a16="http://schemas.microsoft.com/office/drawing/2014/main" val="4231239841"/>
                    </a:ext>
                  </a:extLst>
                </a:gridCol>
                <a:gridCol w="465276">
                  <a:extLst>
                    <a:ext uri="{9D8B030D-6E8A-4147-A177-3AD203B41FA5}">
                      <a16:colId xmlns:a16="http://schemas.microsoft.com/office/drawing/2014/main" val="2417886084"/>
                    </a:ext>
                  </a:extLst>
                </a:gridCol>
                <a:gridCol w="1877251">
                  <a:extLst>
                    <a:ext uri="{9D8B030D-6E8A-4147-A177-3AD203B41FA5}">
                      <a16:colId xmlns:a16="http://schemas.microsoft.com/office/drawing/2014/main" val="1682221049"/>
                    </a:ext>
                  </a:extLst>
                </a:gridCol>
                <a:gridCol w="465276">
                  <a:extLst>
                    <a:ext uri="{9D8B030D-6E8A-4147-A177-3AD203B41FA5}">
                      <a16:colId xmlns:a16="http://schemas.microsoft.com/office/drawing/2014/main" val="1830896400"/>
                    </a:ext>
                  </a:extLst>
                </a:gridCol>
                <a:gridCol w="2160293">
                  <a:extLst>
                    <a:ext uri="{9D8B030D-6E8A-4147-A177-3AD203B41FA5}">
                      <a16:colId xmlns:a16="http://schemas.microsoft.com/office/drawing/2014/main" val="2451693290"/>
                    </a:ext>
                  </a:extLst>
                </a:gridCol>
              </a:tblGrid>
              <a:tr h="448959">
                <a:tc>
                  <a:txBody>
                    <a:bodyPr/>
                    <a:lstStyle/>
                    <a:p>
                      <a:pPr algn="ctr"/>
                      <a:r>
                        <a:rPr lang="en-IN" sz="1800" b="1" dirty="0"/>
                        <a:t>Current Assets</a:t>
                      </a:r>
                    </a:p>
                  </a:txBody>
                  <a:tcPr marL="121706" marR="121706" anchor="ctr"/>
                </a:tc>
                <a:tc>
                  <a:txBody>
                    <a:bodyPr/>
                    <a:lstStyle/>
                    <a:p>
                      <a:pPr algn="ctr"/>
                      <a:r>
                        <a:rPr lang="en-IN" sz="1800" b="1" dirty="0"/>
                        <a:t>÷</a:t>
                      </a:r>
                    </a:p>
                  </a:txBody>
                  <a:tcPr marL="121706" marR="121706" anchor="ctr"/>
                </a:tc>
                <a:tc>
                  <a:txBody>
                    <a:bodyPr/>
                    <a:lstStyle/>
                    <a:p>
                      <a:pPr algn="ctr"/>
                      <a:r>
                        <a:rPr lang="en-IN" sz="1800" b="1" dirty="0"/>
                        <a:t>Current Liabilities</a:t>
                      </a:r>
                    </a:p>
                  </a:txBody>
                  <a:tcPr marL="121706" marR="121706" anchor="ctr"/>
                </a:tc>
                <a:tc>
                  <a:txBody>
                    <a:bodyPr/>
                    <a:lstStyle/>
                    <a:p>
                      <a:pPr algn="ctr"/>
                      <a:r>
                        <a:rPr lang="en-IN" sz="1800" b="1" dirty="0"/>
                        <a:t>=</a:t>
                      </a:r>
                    </a:p>
                  </a:txBody>
                  <a:tcPr marL="121706" marR="121706" anchor="ctr"/>
                </a:tc>
                <a:tc>
                  <a:txBody>
                    <a:bodyPr/>
                    <a:lstStyle/>
                    <a:p>
                      <a:pPr algn="ctr"/>
                      <a:r>
                        <a:rPr lang="en-IN" sz="1800" b="1" dirty="0">
                          <a:solidFill>
                            <a:schemeClr val="accent2"/>
                          </a:solidFill>
                        </a:rPr>
                        <a:t>Current Ratio</a:t>
                      </a:r>
                    </a:p>
                  </a:txBody>
                  <a:tcPr marL="121706" marR="121706" anchor="ctr"/>
                </a:tc>
                <a:extLst>
                  <a:ext uri="{0D108BD9-81ED-4DB2-BD59-A6C34878D82A}">
                    <a16:rowId xmlns:a16="http://schemas.microsoft.com/office/drawing/2014/main" val="488764667"/>
                  </a:ext>
                </a:extLst>
              </a:tr>
              <a:tr h="448959">
                <a:tc>
                  <a:txBody>
                    <a:bodyPr/>
                    <a:lstStyle/>
                    <a:p>
                      <a:pPr algn="ctr"/>
                      <a:r>
                        <a:rPr lang="en-IN" sz="1800" dirty="0"/>
                        <a:t>€20,856</a:t>
                      </a:r>
                    </a:p>
                  </a:txBody>
                  <a:tcPr marL="121706" marR="121706" anchor="ctr"/>
                </a:tc>
                <a:tc>
                  <a:txBody>
                    <a:bodyPr/>
                    <a:lstStyle/>
                    <a:p>
                      <a:pPr algn="ctr"/>
                      <a:r>
                        <a:rPr lang="en-IN" sz="1800" b="1" dirty="0"/>
                        <a:t>÷</a:t>
                      </a:r>
                      <a:endParaRPr lang="en-IN" sz="1800" dirty="0"/>
                    </a:p>
                  </a:txBody>
                  <a:tcPr marL="121706" marR="121706" anchor="ctr"/>
                </a:tc>
                <a:tc>
                  <a:txBody>
                    <a:bodyPr/>
                    <a:lstStyle/>
                    <a:p>
                      <a:pPr algn="ctr"/>
                      <a:r>
                        <a:rPr lang="en-IN" sz="1800" dirty="0"/>
                        <a:t>€16,210</a:t>
                      </a:r>
                    </a:p>
                  </a:txBody>
                  <a:tcPr marL="121706" marR="121706" anchor="ctr"/>
                </a:tc>
                <a:tc>
                  <a:txBody>
                    <a:bodyPr/>
                    <a:lstStyle/>
                    <a:p>
                      <a:pPr algn="ctr"/>
                      <a:r>
                        <a:rPr lang="en-IN" sz="1800" dirty="0"/>
                        <a:t>=</a:t>
                      </a:r>
                    </a:p>
                  </a:txBody>
                  <a:tcPr marL="121706" marR="121706" anchor="ctr"/>
                </a:tc>
                <a:tc>
                  <a:txBody>
                    <a:bodyPr/>
                    <a:lstStyle/>
                    <a:p>
                      <a:pPr algn="ctr"/>
                      <a:r>
                        <a:rPr lang="en-IN" sz="1800" dirty="0">
                          <a:solidFill>
                            <a:schemeClr val="accent2"/>
                          </a:solidFill>
                        </a:rPr>
                        <a:t>1.29:1</a:t>
                      </a:r>
                    </a:p>
                  </a:txBody>
                  <a:tcPr marL="121706" marR="121706" anchor="ctr"/>
                </a:tc>
                <a:extLst>
                  <a:ext uri="{0D108BD9-81ED-4DB2-BD59-A6C34878D82A}">
                    <a16:rowId xmlns:a16="http://schemas.microsoft.com/office/drawing/2014/main" val="1273279269"/>
                  </a:ext>
                </a:extLst>
              </a:tr>
            </a:tbl>
          </a:graphicData>
        </a:graphic>
      </p:graphicFrame>
      <p:sp>
        <p:nvSpPr>
          <p:cNvPr id="21" name="Content Placeholder 20">
            <a:extLst>
              <a:ext uri="{FF2B5EF4-FFF2-40B4-BE49-F238E27FC236}">
                <a16:creationId xmlns:a16="http://schemas.microsoft.com/office/drawing/2014/main" id="{8778B8B5-4694-9CA8-9AAA-DAB6AF4721D2}"/>
              </a:ext>
            </a:extLst>
          </p:cNvPr>
          <p:cNvSpPr>
            <a:spLocks noGrp="1"/>
          </p:cNvSpPr>
          <p:nvPr>
            <p:ph sz="quarter" idx="21"/>
          </p:nvPr>
        </p:nvSpPr>
        <p:spPr>
          <a:xfrm>
            <a:off x="485039" y="5616312"/>
            <a:ext cx="8208706" cy="742082"/>
          </a:xfrm>
        </p:spPr>
        <p:txBody>
          <a:bodyPr>
            <a:normAutofit/>
          </a:bodyPr>
          <a:lstStyle/>
          <a:p>
            <a:pPr marL="0" indent="0">
              <a:lnSpc>
                <a:spcPct val="100000"/>
              </a:lnSpc>
              <a:spcBef>
                <a:spcPts val="624"/>
              </a:spcBef>
              <a:buNone/>
            </a:pPr>
            <a:r>
              <a:rPr lang="en-CA" sz="2000" b="1" dirty="0"/>
              <a:t>Illustration 10.6-7: </a:t>
            </a:r>
            <a:r>
              <a:rPr lang="en-CA" sz="2000" dirty="0"/>
              <a:t>Working capital formula and computation</a:t>
            </a:r>
            <a:r>
              <a:rPr lang="en-CA" sz="2000" b="1" dirty="0"/>
              <a:t> (6) </a:t>
            </a:r>
            <a:r>
              <a:rPr lang="en-CA" sz="2000" dirty="0"/>
              <a:t>and Current ratio formula and computation </a:t>
            </a:r>
            <a:r>
              <a:rPr lang="en-CA" sz="2000" b="1" dirty="0"/>
              <a:t>(7) </a:t>
            </a:r>
          </a:p>
        </p:txBody>
      </p:sp>
      <p:sp>
        <p:nvSpPr>
          <p:cNvPr id="12" name="Content Placeholder 5">
            <a:extLst>
              <a:ext uri="{FF2B5EF4-FFF2-40B4-BE49-F238E27FC236}">
                <a16:creationId xmlns:a16="http://schemas.microsoft.com/office/drawing/2014/main" id="{A1F9E6EC-E915-1CF4-1733-DBC33B76FC53}"/>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610446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B08C4-2D3C-2FDE-1FA2-0E072F54FB09}"/>
              </a:ext>
            </a:extLst>
          </p:cNvPr>
          <p:cNvSpPr>
            <a:spLocks noGrp="1"/>
          </p:cNvSpPr>
          <p:nvPr>
            <p:ph type="title"/>
          </p:nvPr>
        </p:nvSpPr>
        <p:spPr/>
        <p:txBody>
          <a:bodyPr>
            <a:normAutofit/>
          </a:bodyPr>
          <a:lstStyle/>
          <a:p>
            <a:r>
              <a:rPr lang="en-US" dirty="0"/>
              <a:t>DO IT! 2: Reporting and Analyzing</a:t>
            </a:r>
            <a:endParaRPr lang="en-IN" dirty="0"/>
          </a:p>
        </p:txBody>
      </p:sp>
      <p:sp>
        <p:nvSpPr>
          <p:cNvPr id="4" name="Content Placeholder 3">
            <a:extLst>
              <a:ext uri="{FF2B5EF4-FFF2-40B4-BE49-F238E27FC236}">
                <a16:creationId xmlns:a16="http://schemas.microsoft.com/office/drawing/2014/main" id="{8D1C7FCD-3C91-EF88-438F-1BC7A404180A}"/>
              </a:ext>
            </a:extLst>
          </p:cNvPr>
          <p:cNvSpPr>
            <a:spLocks noGrp="1"/>
          </p:cNvSpPr>
          <p:nvPr>
            <p:ph sz="quarter" idx="10"/>
          </p:nvPr>
        </p:nvSpPr>
        <p:spPr>
          <a:xfrm>
            <a:off x="244475" y="1536277"/>
            <a:ext cx="8489950" cy="653368"/>
          </a:xfrm>
        </p:spPr>
        <p:txBody>
          <a:bodyPr>
            <a:noAutofit/>
          </a:bodyPr>
          <a:lstStyle/>
          <a:p>
            <a:pPr marL="0" indent="0">
              <a:lnSpc>
                <a:spcPct val="100000"/>
              </a:lnSpc>
              <a:buNone/>
            </a:pPr>
            <a:r>
              <a:rPr lang="en-US" sz="1800" dirty="0"/>
              <a:t>Tron Cellular has the following account balances at December 31, 2025 (amounts in thousands).</a:t>
            </a:r>
          </a:p>
        </p:txBody>
      </p:sp>
      <p:graphicFrame>
        <p:nvGraphicFramePr>
          <p:cNvPr id="13" name="Table 14">
            <a:extLst>
              <a:ext uri="{FF2B5EF4-FFF2-40B4-BE49-F238E27FC236}">
                <a16:creationId xmlns:a16="http://schemas.microsoft.com/office/drawing/2014/main" id="{58CBA736-B890-A06C-1CA1-00732522EE5D}"/>
              </a:ext>
            </a:extLst>
          </p:cNvPr>
          <p:cNvGraphicFramePr>
            <a:graphicFrameLocks noGrp="1"/>
          </p:cNvGraphicFramePr>
          <p:nvPr>
            <p:ph type="tbl" sz="quarter" idx="13"/>
          </p:nvPr>
        </p:nvGraphicFramePr>
        <p:xfrm>
          <a:off x="879392" y="2194499"/>
          <a:ext cx="7220115" cy="2194560"/>
        </p:xfrm>
        <a:graphic>
          <a:graphicData uri="http://schemas.openxmlformats.org/drawingml/2006/table">
            <a:tbl>
              <a:tblPr firstRow="1" bandRow="1">
                <a:tableStyleId>{2D5ABB26-0587-4C30-8999-92F81FD0307C}</a:tableStyleId>
              </a:tblPr>
              <a:tblGrid>
                <a:gridCol w="5580037">
                  <a:extLst>
                    <a:ext uri="{9D8B030D-6E8A-4147-A177-3AD203B41FA5}">
                      <a16:colId xmlns:a16="http://schemas.microsoft.com/office/drawing/2014/main" val="2196469924"/>
                    </a:ext>
                  </a:extLst>
                </a:gridCol>
                <a:gridCol w="1640078">
                  <a:extLst>
                    <a:ext uri="{9D8B030D-6E8A-4147-A177-3AD203B41FA5}">
                      <a16:colId xmlns:a16="http://schemas.microsoft.com/office/drawing/2014/main" val="3268783406"/>
                    </a:ext>
                  </a:extLst>
                </a:gridCol>
              </a:tblGrid>
              <a:tr h="0">
                <a:tc>
                  <a:txBody>
                    <a:bodyPr/>
                    <a:lstStyle/>
                    <a:p>
                      <a:r>
                        <a:rPr lang="en-IN" sz="1800" dirty="0"/>
                        <a:t>Notes payable (NT$80,000 due after 12/31/26)</a:t>
                      </a:r>
                    </a:p>
                  </a:txBody>
                  <a:tcPr marL="100584" marR="100584" anchor="ctr"/>
                </a:tc>
                <a:tc>
                  <a:txBody>
                    <a:bodyPr/>
                    <a:lstStyle/>
                    <a:p>
                      <a:pPr algn="r"/>
                      <a:r>
                        <a:rPr lang="en-IN" sz="1800" dirty="0"/>
                        <a:t>NT$200,000</a:t>
                      </a:r>
                    </a:p>
                  </a:txBody>
                  <a:tcPr marL="100584" marR="100584" anchor="ctr"/>
                </a:tc>
                <a:extLst>
                  <a:ext uri="{0D108BD9-81ED-4DB2-BD59-A6C34878D82A}">
                    <a16:rowId xmlns:a16="http://schemas.microsoft.com/office/drawing/2014/main" val="3933825699"/>
                  </a:ext>
                </a:extLst>
              </a:tr>
              <a:tr h="0">
                <a:tc>
                  <a:txBody>
                    <a:bodyPr/>
                    <a:lstStyle/>
                    <a:p>
                      <a:r>
                        <a:rPr lang="en-IN" sz="1800" dirty="0"/>
                        <a:t>Unearned service revenue</a:t>
                      </a:r>
                    </a:p>
                  </a:txBody>
                  <a:tcPr marL="100584" marR="100584" anchor="ctr"/>
                </a:tc>
                <a:tc>
                  <a:txBody>
                    <a:bodyPr/>
                    <a:lstStyle/>
                    <a:p>
                      <a:pPr algn="r"/>
                      <a:r>
                        <a:rPr lang="en-IN" sz="1800" dirty="0"/>
                        <a:t>75,000</a:t>
                      </a:r>
                    </a:p>
                  </a:txBody>
                  <a:tcPr marL="100584" marR="100584" anchor="ctr"/>
                </a:tc>
                <a:extLst>
                  <a:ext uri="{0D108BD9-81ED-4DB2-BD59-A6C34878D82A}">
                    <a16:rowId xmlns:a16="http://schemas.microsoft.com/office/drawing/2014/main" val="1783045943"/>
                  </a:ext>
                </a:extLst>
              </a:tr>
              <a:tr h="0">
                <a:tc>
                  <a:txBody>
                    <a:bodyPr/>
                    <a:lstStyle/>
                    <a:p>
                      <a:r>
                        <a:rPr lang="en-US" sz="1800" dirty="0"/>
                        <a:t>Other long-term debt (NT$30,000 due in 2026)</a:t>
                      </a:r>
                      <a:endParaRPr lang="en-IN" sz="1800" dirty="0"/>
                    </a:p>
                  </a:txBody>
                  <a:tcPr marL="100584" marR="100584" anchor="ctr"/>
                </a:tc>
                <a:tc>
                  <a:txBody>
                    <a:bodyPr/>
                    <a:lstStyle/>
                    <a:p>
                      <a:pPr algn="r"/>
                      <a:r>
                        <a:rPr lang="en-IN" sz="1800" dirty="0"/>
                        <a:t>150,000</a:t>
                      </a:r>
                    </a:p>
                  </a:txBody>
                  <a:tcPr marL="100584" marR="100584" anchor="ctr"/>
                </a:tc>
                <a:extLst>
                  <a:ext uri="{0D108BD9-81ED-4DB2-BD59-A6C34878D82A}">
                    <a16:rowId xmlns:a16="http://schemas.microsoft.com/office/drawing/2014/main" val="3210912650"/>
                  </a:ext>
                </a:extLst>
              </a:tr>
              <a:tr h="0">
                <a:tc>
                  <a:txBody>
                    <a:bodyPr/>
                    <a:lstStyle/>
                    <a:p>
                      <a:r>
                        <a:rPr lang="en-IN" sz="1800" dirty="0"/>
                        <a:t>Salaries and wages payable</a:t>
                      </a:r>
                    </a:p>
                  </a:txBody>
                  <a:tcPr marL="100584" marR="100584" anchor="ctr"/>
                </a:tc>
                <a:tc>
                  <a:txBody>
                    <a:bodyPr/>
                    <a:lstStyle/>
                    <a:p>
                      <a:pPr algn="r"/>
                      <a:r>
                        <a:rPr lang="en-IN" sz="1800" dirty="0"/>
                        <a:t>22,000</a:t>
                      </a:r>
                    </a:p>
                  </a:txBody>
                  <a:tcPr marL="100584" marR="100584" anchor="ctr"/>
                </a:tc>
                <a:extLst>
                  <a:ext uri="{0D108BD9-81ED-4DB2-BD59-A6C34878D82A}">
                    <a16:rowId xmlns:a16="http://schemas.microsoft.com/office/drawing/2014/main" val="2153331303"/>
                  </a:ext>
                </a:extLst>
              </a:tr>
              <a:tr h="0">
                <a:tc>
                  <a:txBody>
                    <a:bodyPr/>
                    <a:lstStyle/>
                    <a:p>
                      <a:r>
                        <a:rPr lang="en-IN" sz="1800" dirty="0"/>
                        <a:t>Other accrued expenses</a:t>
                      </a:r>
                    </a:p>
                  </a:txBody>
                  <a:tcPr marL="100584" marR="100584" anchor="ctr"/>
                </a:tc>
                <a:tc>
                  <a:txBody>
                    <a:bodyPr/>
                    <a:lstStyle/>
                    <a:p>
                      <a:pPr algn="r"/>
                      <a:r>
                        <a:rPr lang="en-IN" sz="1800" dirty="0"/>
                        <a:t>15,000</a:t>
                      </a:r>
                    </a:p>
                  </a:txBody>
                  <a:tcPr marL="100584" marR="100584" anchor="ctr"/>
                </a:tc>
                <a:extLst>
                  <a:ext uri="{0D108BD9-81ED-4DB2-BD59-A6C34878D82A}">
                    <a16:rowId xmlns:a16="http://schemas.microsoft.com/office/drawing/2014/main" val="3810649732"/>
                  </a:ext>
                </a:extLst>
              </a:tr>
              <a:tr h="0">
                <a:tc>
                  <a:txBody>
                    <a:bodyPr/>
                    <a:lstStyle/>
                    <a:p>
                      <a:r>
                        <a:rPr lang="en-IN" sz="1800" dirty="0"/>
                        <a:t>Accounts payable</a:t>
                      </a:r>
                    </a:p>
                  </a:txBody>
                  <a:tcPr marL="100584" marR="100584" anchor="ctr"/>
                </a:tc>
                <a:tc>
                  <a:txBody>
                    <a:bodyPr/>
                    <a:lstStyle/>
                    <a:p>
                      <a:pPr algn="r"/>
                      <a:r>
                        <a:rPr lang="en-IN" sz="1800" dirty="0"/>
                        <a:t>100,000</a:t>
                      </a:r>
                    </a:p>
                  </a:txBody>
                  <a:tcPr marL="100584" marR="100584" anchor="ctr"/>
                </a:tc>
                <a:extLst>
                  <a:ext uri="{0D108BD9-81ED-4DB2-BD59-A6C34878D82A}">
                    <a16:rowId xmlns:a16="http://schemas.microsoft.com/office/drawing/2014/main" val="3022681930"/>
                  </a:ext>
                </a:extLst>
              </a:tr>
            </a:tbl>
          </a:graphicData>
        </a:graphic>
      </p:graphicFrame>
      <p:sp>
        <p:nvSpPr>
          <p:cNvPr id="7" name="Content Placeholder 6">
            <a:extLst>
              <a:ext uri="{FF2B5EF4-FFF2-40B4-BE49-F238E27FC236}">
                <a16:creationId xmlns:a16="http://schemas.microsoft.com/office/drawing/2014/main" id="{1A107E56-06F4-3AB9-6FFD-40C942532CED}"/>
              </a:ext>
            </a:extLst>
          </p:cNvPr>
          <p:cNvSpPr>
            <a:spLocks noGrp="1"/>
          </p:cNvSpPr>
          <p:nvPr>
            <p:ph sz="quarter" idx="11"/>
          </p:nvPr>
        </p:nvSpPr>
        <p:spPr>
          <a:xfrm>
            <a:off x="244475" y="4500059"/>
            <a:ext cx="8384689" cy="1814237"/>
          </a:xfrm>
        </p:spPr>
        <p:txBody>
          <a:bodyPr>
            <a:noAutofit/>
          </a:bodyPr>
          <a:lstStyle/>
          <a:p>
            <a:pPr marL="0" indent="0">
              <a:lnSpc>
                <a:spcPct val="100000"/>
              </a:lnSpc>
              <a:spcBef>
                <a:spcPts val="624"/>
              </a:spcBef>
              <a:buNone/>
            </a:pPr>
            <a:r>
              <a:rPr lang="en-US" sz="1800" dirty="0"/>
              <a:t>In addition, Tron is involved in a lawsuit. Legal counsel feels it is probable Tron will pay damages of NT$38,000 in 2026.</a:t>
            </a:r>
          </a:p>
          <a:p>
            <a:pPr marL="342900" indent="-342900">
              <a:lnSpc>
                <a:spcPct val="100000"/>
              </a:lnSpc>
              <a:spcBef>
                <a:spcPts val="624"/>
              </a:spcBef>
              <a:buFont typeface="+mj-lt"/>
              <a:buAutoNum type="alphaLcPeriod"/>
            </a:pPr>
            <a:r>
              <a:rPr lang="en-US" sz="1800" dirty="0"/>
              <a:t>Prepare the current liabilities section of Tron’s December 31, 2025, statement of financial position.</a:t>
            </a:r>
          </a:p>
          <a:p>
            <a:pPr marL="342900" indent="-342900">
              <a:lnSpc>
                <a:spcPct val="100000"/>
              </a:lnSpc>
              <a:spcBef>
                <a:spcPts val="624"/>
              </a:spcBef>
              <a:buFont typeface="+mj-lt"/>
              <a:buAutoNum type="alphaLcPeriod"/>
            </a:pPr>
            <a:r>
              <a:rPr lang="en-US" sz="1800" dirty="0"/>
              <a:t>Tron’s current assets are NT$504,000. Compute Tron’s working capital and current ratio. </a:t>
            </a:r>
          </a:p>
        </p:txBody>
      </p:sp>
      <p:sp>
        <p:nvSpPr>
          <p:cNvPr id="11" name="Content Placeholder 5">
            <a:extLst>
              <a:ext uri="{FF2B5EF4-FFF2-40B4-BE49-F238E27FC236}">
                <a16:creationId xmlns:a16="http://schemas.microsoft.com/office/drawing/2014/main" id="{1C0B5851-0BDD-802D-E556-B88BC52A5662}"/>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82009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B08C4-2D3C-2FDE-1FA2-0E072F54FB09}"/>
              </a:ext>
            </a:extLst>
          </p:cNvPr>
          <p:cNvSpPr>
            <a:spLocks noGrp="1"/>
          </p:cNvSpPr>
          <p:nvPr>
            <p:ph type="title"/>
          </p:nvPr>
        </p:nvSpPr>
        <p:spPr>
          <a:xfrm>
            <a:off x="513862" y="216816"/>
            <a:ext cx="8115302" cy="1092751"/>
          </a:xfrm>
        </p:spPr>
        <p:txBody>
          <a:bodyPr>
            <a:noAutofit/>
          </a:bodyPr>
          <a:lstStyle/>
          <a:p>
            <a:r>
              <a:rPr lang="en-US" dirty="0"/>
              <a:t>DO IT! 2: Reporting and Analyzing – Solution</a:t>
            </a:r>
            <a:endParaRPr lang="en-IN" dirty="0"/>
          </a:p>
        </p:txBody>
      </p:sp>
      <p:sp>
        <p:nvSpPr>
          <p:cNvPr id="4" name="Content Placeholder 3">
            <a:extLst>
              <a:ext uri="{FF2B5EF4-FFF2-40B4-BE49-F238E27FC236}">
                <a16:creationId xmlns:a16="http://schemas.microsoft.com/office/drawing/2014/main" id="{8D1C7FCD-3C91-EF88-438F-1BC7A404180A}"/>
              </a:ext>
            </a:extLst>
          </p:cNvPr>
          <p:cNvSpPr>
            <a:spLocks noGrp="1"/>
          </p:cNvSpPr>
          <p:nvPr>
            <p:ph sz="quarter" idx="10"/>
          </p:nvPr>
        </p:nvSpPr>
        <p:spPr>
          <a:xfrm>
            <a:off x="514350" y="1679576"/>
            <a:ext cx="8115300" cy="404864"/>
          </a:xfrm>
        </p:spPr>
        <p:txBody>
          <a:bodyPr>
            <a:normAutofit/>
          </a:bodyPr>
          <a:lstStyle/>
          <a:p>
            <a:pPr marL="342900" indent="-342900">
              <a:buFont typeface="+mj-lt"/>
              <a:buAutoNum type="alphaLcPeriod"/>
            </a:pPr>
            <a:r>
              <a:rPr lang="en-US" sz="2000" dirty="0"/>
              <a:t>Current liabilities</a:t>
            </a:r>
          </a:p>
        </p:txBody>
      </p:sp>
      <p:graphicFrame>
        <p:nvGraphicFramePr>
          <p:cNvPr id="9" name="Table 9">
            <a:extLst>
              <a:ext uri="{FF2B5EF4-FFF2-40B4-BE49-F238E27FC236}">
                <a16:creationId xmlns:a16="http://schemas.microsoft.com/office/drawing/2014/main" id="{63B45AF8-17C7-5934-CA33-D9A721942734}"/>
              </a:ext>
            </a:extLst>
          </p:cNvPr>
          <p:cNvGraphicFramePr>
            <a:graphicFrameLocks noGrp="1"/>
          </p:cNvGraphicFramePr>
          <p:nvPr>
            <p:ph type="tbl" sz="quarter" idx="13"/>
          </p:nvPr>
        </p:nvGraphicFramePr>
        <p:xfrm>
          <a:off x="1141723" y="2041790"/>
          <a:ext cx="6540738" cy="2961640"/>
        </p:xfrm>
        <a:graphic>
          <a:graphicData uri="http://schemas.openxmlformats.org/drawingml/2006/table">
            <a:tbl>
              <a:tblPr firstRow="1" bandRow="1">
                <a:tableStyleId>{2D5ABB26-0587-4C30-8999-92F81FD0307C}</a:tableStyleId>
              </a:tblPr>
              <a:tblGrid>
                <a:gridCol w="5178345">
                  <a:extLst>
                    <a:ext uri="{9D8B030D-6E8A-4147-A177-3AD203B41FA5}">
                      <a16:colId xmlns:a16="http://schemas.microsoft.com/office/drawing/2014/main" val="1872285512"/>
                    </a:ext>
                  </a:extLst>
                </a:gridCol>
                <a:gridCol w="1362393">
                  <a:extLst>
                    <a:ext uri="{9D8B030D-6E8A-4147-A177-3AD203B41FA5}">
                      <a16:colId xmlns:a16="http://schemas.microsoft.com/office/drawing/2014/main" val="2809083033"/>
                    </a:ext>
                  </a:extLst>
                </a:gridCol>
              </a:tblGrid>
              <a:tr h="0">
                <a:tc>
                  <a:txBody>
                    <a:bodyPr/>
                    <a:lstStyle/>
                    <a:p>
                      <a:r>
                        <a:rPr lang="en-IN" sz="1800" dirty="0"/>
                        <a:t>Notes payable (NT$200,000 − NT$80,000)</a:t>
                      </a:r>
                    </a:p>
                  </a:txBody>
                  <a:tcPr/>
                </a:tc>
                <a:tc>
                  <a:txBody>
                    <a:bodyPr/>
                    <a:lstStyle/>
                    <a:p>
                      <a:pPr algn="r"/>
                      <a:r>
                        <a:rPr lang="en-IN" sz="1800" dirty="0"/>
                        <a:t>NT$120,000</a:t>
                      </a:r>
                    </a:p>
                  </a:txBody>
                  <a:tcPr/>
                </a:tc>
                <a:extLst>
                  <a:ext uri="{0D108BD9-81ED-4DB2-BD59-A6C34878D82A}">
                    <a16:rowId xmlns:a16="http://schemas.microsoft.com/office/drawing/2014/main" val="180678434"/>
                  </a:ext>
                </a:extLst>
              </a:tr>
              <a:tr h="370840">
                <a:tc>
                  <a:txBody>
                    <a:bodyPr/>
                    <a:lstStyle/>
                    <a:p>
                      <a:r>
                        <a:rPr lang="en-IN" sz="1800" dirty="0"/>
                        <a:t>Accounts payable</a:t>
                      </a:r>
                    </a:p>
                  </a:txBody>
                  <a:tcPr/>
                </a:tc>
                <a:tc>
                  <a:txBody>
                    <a:bodyPr/>
                    <a:lstStyle/>
                    <a:p>
                      <a:pPr algn="r"/>
                      <a:r>
                        <a:rPr lang="en-IN" sz="1800" dirty="0"/>
                        <a:t>100,000</a:t>
                      </a:r>
                    </a:p>
                  </a:txBody>
                  <a:tcPr/>
                </a:tc>
                <a:extLst>
                  <a:ext uri="{0D108BD9-81ED-4DB2-BD59-A6C34878D82A}">
                    <a16:rowId xmlns:a16="http://schemas.microsoft.com/office/drawing/2014/main" val="2827435632"/>
                  </a:ext>
                </a:extLst>
              </a:tr>
              <a:tr h="370840">
                <a:tc>
                  <a:txBody>
                    <a:bodyPr/>
                    <a:lstStyle/>
                    <a:p>
                      <a:r>
                        <a:rPr lang="en-IN" sz="1800" dirty="0"/>
                        <a:t>Unearned service revenue</a:t>
                      </a:r>
                    </a:p>
                  </a:txBody>
                  <a:tcPr/>
                </a:tc>
                <a:tc>
                  <a:txBody>
                    <a:bodyPr/>
                    <a:lstStyle/>
                    <a:p>
                      <a:pPr algn="r"/>
                      <a:r>
                        <a:rPr lang="en-IN" sz="1800" dirty="0"/>
                        <a:t>75,000</a:t>
                      </a:r>
                    </a:p>
                  </a:txBody>
                  <a:tcPr/>
                </a:tc>
                <a:extLst>
                  <a:ext uri="{0D108BD9-81ED-4DB2-BD59-A6C34878D82A}">
                    <a16:rowId xmlns:a16="http://schemas.microsoft.com/office/drawing/2014/main" val="2608094074"/>
                  </a:ext>
                </a:extLst>
              </a:tr>
              <a:tr h="370840">
                <a:tc>
                  <a:txBody>
                    <a:bodyPr/>
                    <a:lstStyle/>
                    <a:p>
                      <a:r>
                        <a:rPr lang="en-IN" sz="1800" dirty="0"/>
                        <a:t>Lawsuit liability</a:t>
                      </a:r>
                    </a:p>
                  </a:txBody>
                  <a:tcPr/>
                </a:tc>
                <a:tc>
                  <a:txBody>
                    <a:bodyPr/>
                    <a:lstStyle/>
                    <a:p>
                      <a:pPr algn="r"/>
                      <a:r>
                        <a:rPr lang="en-IN" sz="1800" dirty="0"/>
                        <a:t>38,000</a:t>
                      </a:r>
                    </a:p>
                  </a:txBody>
                  <a:tcPr/>
                </a:tc>
                <a:extLst>
                  <a:ext uri="{0D108BD9-81ED-4DB2-BD59-A6C34878D82A}">
                    <a16:rowId xmlns:a16="http://schemas.microsoft.com/office/drawing/2014/main" val="1977932314"/>
                  </a:ext>
                </a:extLst>
              </a:tr>
              <a:tr h="370840">
                <a:tc>
                  <a:txBody>
                    <a:bodyPr/>
                    <a:lstStyle/>
                    <a:p>
                      <a:r>
                        <a:rPr lang="en-IN" sz="1800" dirty="0"/>
                        <a:t>Salaries and waged payable</a:t>
                      </a:r>
                    </a:p>
                  </a:txBody>
                  <a:tcPr/>
                </a:tc>
                <a:tc>
                  <a:txBody>
                    <a:bodyPr/>
                    <a:lstStyle/>
                    <a:p>
                      <a:pPr algn="r"/>
                      <a:r>
                        <a:rPr lang="en-IN" sz="1800" dirty="0"/>
                        <a:t>22,000</a:t>
                      </a:r>
                    </a:p>
                  </a:txBody>
                  <a:tcPr/>
                </a:tc>
                <a:extLst>
                  <a:ext uri="{0D108BD9-81ED-4DB2-BD59-A6C34878D82A}">
                    <a16:rowId xmlns:a16="http://schemas.microsoft.com/office/drawing/2014/main" val="3162316343"/>
                  </a:ext>
                </a:extLst>
              </a:tr>
              <a:tr h="370840">
                <a:tc>
                  <a:txBody>
                    <a:bodyPr/>
                    <a:lstStyle/>
                    <a:p>
                      <a:r>
                        <a:rPr lang="en-IN" sz="1800" dirty="0"/>
                        <a:t>Other accrued expenses</a:t>
                      </a:r>
                    </a:p>
                  </a:txBody>
                  <a:tcPr/>
                </a:tc>
                <a:tc>
                  <a:txBody>
                    <a:bodyPr/>
                    <a:lstStyle/>
                    <a:p>
                      <a:pPr algn="r"/>
                      <a:r>
                        <a:rPr lang="en-IN" sz="1800" dirty="0"/>
                        <a:t>15,000</a:t>
                      </a:r>
                    </a:p>
                  </a:txBody>
                  <a:tcPr/>
                </a:tc>
                <a:extLst>
                  <a:ext uri="{0D108BD9-81ED-4DB2-BD59-A6C34878D82A}">
                    <a16:rowId xmlns:a16="http://schemas.microsoft.com/office/drawing/2014/main" val="361204626"/>
                  </a:ext>
                </a:extLst>
              </a:tr>
              <a:tr h="370840">
                <a:tc>
                  <a:txBody>
                    <a:bodyPr/>
                    <a:lstStyle/>
                    <a:p>
                      <a:r>
                        <a:rPr lang="en-IN" sz="1800" dirty="0"/>
                        <a:t>Long-term debt due within one year</a:t>
                      </a:r>
                    </a:p>
                  </a:txBody>
                  <a:tcPr/>
                </a:tc>
                <a:tc>
                  <a:txBody>
                    <a:bodyPr/>
                    <a:lstStyle/>
                    <a:p>
                      <a:pPr algn="r"/>
                      <a:r>
                        <a:rPr lang="en-IN" sz="1800" dirty="0"/>
                        <a:t>30,000</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468047"/>
                  </a:ext>
                </a:extLst>
              </a:tr>
              <a:tr h="370840">
                <a:tc>
                  <a:txBody>
                    <a:bodyPr/>
                    <a:lstStyle/>
                    <a:p>
                      <a:pPr marL="0" indent="354013"/>
                      <a:r>
                        <a:rPr lang="en-IN" sz="1800" dirty="0"/>
                        <a:t>Total current liabilities</a:t>
                      </a:r>
                    </a:p>
                  </a:txBody>
                  <a:tcPr/>
                </a:tc>
                <a:tc>
                  <a:txBody>
                    <a:bodyPr/>
                    <a:lstStyle/>
                    <a:p>
                      <a:pPr algn="r"/>
                      <a:r>
                        <a:rPr lang="en-IN" sz="1800" u="dbl" baseline="0" dirty="0"/>
                        <a:t> NT$400,000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27946387"/>
                  </a:ext>
                </a:extLst>
              </a:tr>
            </a:tbl>
          </a:graphicData>
        </a:graphic>
      </p:graphicFrame>
      <p:sp>
        <p:nvSpPr>
          <p:cNvPr id="7" name="Content Placeholder 6">
            <a:extLst>
              <a:ext uri="{FF2B5EF4-FFF2-40B4-BE49-F238E27FC236}">
                <a16:creationId xmlns:a16="http://schemas.microsoft.com/office/drawing/2014/main" id="{1A107E56-06F4-3AB9-6FFD-40C942532CED}"/>
              </a:ext>
            </a:extLst>
          </p:cNvPr>
          <p:cNvSpPr>
            <a:spLocks noGrp="1"/>
          </p:cNvSpPr>
          <p:nvPr>
            <p:ph sz="quarter" idx="11"/>
          </p:nvPr>
        </p:nvSpPr>
        <p:spPr>
          <a:xfrm>
            <a:off x="302054" y="5027008"/>
            <a:ext cx="8662837" cy="1092751"/>
          </a:xfrm>
        </p:spPr>
        <p:txBody>
          <a:bodyPr>
            <a:noAutofit/>
          </a:bodyPr>
          <a:lstStyle/>
          <a:p>
            <a:pPr marL="342900" indent="-342900">
              <a:lnSpc>
                <a:spcPct val="100000"/>
              </a:lnSpc>
              <a:spcBef>
                <a:spcPts val="624"/>
              </a:spcBef>
              <a:buFont typeface="+mj-lt"/>
              <a:buAutoNum type="alphaLcPeriod" startAt="2"/>
            </a:pPr>
            <a:r>
              <a:rPr lang="en-US" sz="1800" dirty="0"/>
              <a:t>Working capital = Current assets − Current liabilities = NT$504,000 − NT$400,000 = NT$104,000</a:t>
            </a:r>
          </a:p>
          <a:p>
            <a:pPr marL="354013" indent="0">
              <a:lnSpc>
                <a:spcPct val="100000"/>
              </a:lnSpc>
              <a:spcBef>
                <a:spcPts val="624"/>
              </a:spcBef>
              <a:buNone/>
            </a:pPr>
            <a:r>
              <a:rPr lang="en-US" sz="1800" dirty="0"/>
              <a:t>Current ratio = Current assets ÷ Current liabilities = NT$504,000 ÷ NT$400,000 = 1.26:1</a:t>
            </a:r>
          </a:p>
        </p:txBody>
      </p:sp>
      <p:sp>
        <p:nvSpPr>
          <p:cNvPr id="12" name="Content Placeholder 5">
            <a:extLst>
              <a:ext uri="{FF2B5EF4-FFF2-40B4-BE49-F238E27FC236}">
                <a16:creationId xmlns:a16="http://schemas.microsoft.com/office/drawing/2014/main" id="{F7C7E3FC-AE0A-5154-70C6-F582499DEE3D}"/>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61890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17094-E825-8325-F5E4-9FE132C850D2}"/>
              </a:ext>
            </a:extLst>
          </p:cNvPr>
          <p:cNvSpPr>
            <a:spLocks noGrp="1"/>
          </p:cNvSpPr>
          <p:nvPr>
            <p:ph type="title"/>
          </p:nvPr>
        </p:nvSpPr>
        <p:spPr/>
        <p:txBody>
          <a:bodyPr/>
          <a:lstStyle/>
          <a:p>
            <a:r>
              <a:rPr lang="en-US" dirty="0"/>
              <a:t>Meta’s intangible assets</a:t>
            </a:r>
          </a:p>
        </p:txBody>
      </p:sp>
      <p:pic>
        <p:nvPicPr>
          <p:cNvPr id="14" name="Picture 13">
            <a:extLst>
              <a:ext uri="{FF2B5EF4-FFF2-40B4-BE49-F238E27FC236}">
                <a16:creationId xmlns:a16="http://schemas.microsoft.com/office/drawing/2014/main" id="{9A92C1B6-1210-E8CE-6185-D769D0CC34C2}"/>
              </a:ext>
            </a:extLst>
          </p:cNvPr>
          <p:cNvPicPr>
            <a:picLocks noChangeAspect="1"/>
          </p:cNvPicPr>
          <p:nvPr/>
        </p:nvPicPr>
        <p:blipFill rotWithShape="1">
          <a:blip r:embed="rId2"/>
          <a:srcRect l="57238" t="16519" r="14381" b="6048"/>
          <a:stretch/>
        </p:blipFill>
        <p:spPr>
          <a:xfrm>
            <a:off x="514353" y="1562501"/>
            <a:ext cx="7141029" cy="4696784"/>
          </a:xfrm>
          <a:prstGeom prst="rect">
            <a:avLst/>
          </a:prstGeom>
        </p:spPr>
      </p:pic>
      <p:sp>
        <p:nvSpPr>
          <p:cNvPr id="15" name="Rectangle: Rounded Corners 14">
            <a:extLst>
              <a:ext uri="{FF2B5EF4-FFF2-40B4-BE49-F238E27FC236}">
                <a16:creationId xmlns:a16="http://schemas.microsoft.com/office/drawing/2014/main" id="{97B434D1-F918-8D5C-FA27-E0E70522D74C}"/>
              </a:ext>
            </a:extLst>
          </p:cNvPr>
          <p:cNvSpPr/>
          <p:nvPr/>
        </p:nvSpPr>
        <p:spPr>
          <a:xfrm>
            <a:off x="609600" y="3631474"/>
            <a:ext cx="5852160" cy="269966"/>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DEA8022-7690-E860-D6A0-94D250C83AB2}"/>
              </a:ext>
            </a:extLst>
          </p:cNvPr>
          <p:cNvSpPr txBox="1"/>
          <p:nvPr/>
        </p:nvSpPr>
        <p:spPr>
          <a:xfrm>
            <a:off x="5947954" y="423246"/>
            <a:ext cx="2464526" cy="1477328"/>
          </a:xfrm>
          <a:prstGeom prst="rect">
            <a:avLst/>
          </a:prstGeom>
          <a:noFill/>
        </p:spPr>
        <p:txBody>
          <a:bodyPr wrap="square" rtlCol="0">
            <a:spAutoFit/>
          </a:bodyPr>
          <a:lstStyle/>
          <a:p>
            <a:r>
              <a:rPr lang="en-US" dirty="0"/>
              <a:t>Many companies will group intangible assets and goodwill together as one category in balance sheet. </a:t>
            </a:r>
          </a:p>
        </p:txBody>
      </p:sp>
    </p:spTree>
    <p:extLst>
      <p:ext uri="{BB962C8B-B14F-4D97-AF65-F5344CB8AC3E}">
        <p14:creationId xmlns:p14="http://schemas.microsoft.com/office/powerpoint/2010/main" val="3452546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Patents</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Autofit/>
          </a:bodyPr>
          <a:lstStyle/>
          <a:p>
            <a:r>
              <a:rPr lang="en-US" dirty="0">
                <a:solidFill>
                  <a:srgbClr val="FF0000"/>
                </a:solidFill>
              </a:rPr>
              <a:t>Exclusive right </a:t>
            </a:r>
            <a:r>
              <a:rPr lang="en-US" dirty="0"/>
              <a:t>to manufacture, sell, or otherwise control an invention for specified number of years from the date of grant</a:t>
            </a:r>
          </a:p>
          <a:p>
            <a:r>
              <a:rPr lang="en-US" dirty="0"/>
              <a:t>Legal life is 20 years in many countries</a:t>
            </a:r>
          </a:p>
          <a:p>
            <a:r>
              <a:rPr lang="en-US" b="1" dirty="0"/>
              <a:t>Capitalize cost </a:t>
            </a:r>
            <a:r>
              <a:rPr lang="en-US" dirty="0"/>
              <a:t>of a patent and amortize it over its legal or its useful life, whichever is shorter</a:t>
            </a:r>
          </a:p>
          <a:p>
            <a:r>
              <a:rPr lang="en-US" dirty="0"/>
              <a:t>In general, we </a:t>
            </a:r>
            <a:r>
              <a:rPr lang="en-US" b="1" dirty="0"/>
              <a:t>expense R&amp;D </a:t>
            </a:r>
            <a:r>
              <a:rPr lang="en-US" dirty="0"/>
              <a:t>costs in developing a patent</a:t>
            </a:r>
          </a:p>
          <a:p>
            <a:r>
              <a:rPr lang="en-US" b="1" dirty="0"/>
              <a:t>Legal fees</a:t>
            </a:r>
            <a:r>
              <a:rPr lang="en-US" dirty="0"/>
              <a:t> incurred in successfully defending a patent are capitalized to Patents account</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254934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A8355B-4BA8-BFBA-A792-12FE24B87447}"/>
              </a:ext>
            </a:extLst>
          </p:cNvPr>
          <p:cNvSpPr>
            <a:spLocks noGrp="1"/>
          </p:cNvSpPr>
          <p:nvPr>
            <p:ph type="title"/>
          </p:nvPr>
        </p:nvSpPr>
        <p:spPr/>
        <p:txBody>
          <a:bodyPr>
            <a:noAutofit/>
          </a:bodyPr>
          <a:lstStyle/>
          <a:p>
            <a:r>
              <a:rPr lang="en-US" dirty="0"/>
              <a:t>Accounting for Intangible Assets Example</a:t>
            </a:r>
            <a:endParaRPr lang="en-IN" dirty="0"/>
          </a:p>
        </p:txBody>
      </p:sp>
      <p:sp>
        <p:nvSpPr>
          <p:cNvPr id="6" name="Content Placeholder 5">
            <a:extLst>
              <a:ext uri="{FF2B5EF4-FFF2-40B4-BE49-F238E27FC236}">
                <a16:creationId xmlns:a16="http://schemas.microsoft.com/office/drawing/2014/main" id="{10DFD141-DD32-7BE4-4634-6AEB1D32701B}"/>
              </a:ext>
            </a:extLst>
          </p:cNvPr>
          <p:cNvSpPr>
            <a:spLocks noGrp="1"/>
          </p:cNvSpPr>
          <p:nvPr>
            <p:ph sz="quarter" idx="12"/>
          </p:nvPr>
        </p:nvSpPr>
        <p:spPr>
          <a:xfrm>
            <a:off x="523289" y="1697443"/>
            <a:ext cx="8115301" cy="1928735"/>
          </a:xfrm>
        </p:spPr>
        <p:txBody>
          <a:bodyPr>
            <a:normAutofit/>
          </a:bodyPr>
          <a:lstStyle/>
          <a:p>
            <a:pPr marL="0" indent="0">
              <a:buNone/>
            </a:pPr>
            <a:r>
              <a:rPr lang="en-US" sz="2600" b="1" dirty="0"/>
              <a:t>Illustration: </a:t>
            </a:r>
            <a:r>
              <a:rPr lang="en-US" sz="2600" dirty="0"/>
              <a:t>National Labs purchases a patent at a cost of NT$720,000. National estimates the useful life to be eight years. Prepare the journal entry to record the annual amortization for the year ended December 31.</a:t>
            </a:r>
          </a:p>
        </p:txBody>
      </p:sp>
      <p:graphicFrame>
        <p:nvGraphicFramePr>
          <p:cNvPr id="19" name="Content Placeholder 6">
            <a:extLst>
              <a:ext uri="{FF2B5EF4-FFF2-40B4-BE49-F238E27FC236}">
                <a16:creationId xmlns:a16="http://schemas.microsoft.com/office/drawing/2014/main" id="{E40E15F5-0DC9-4A94-1300-39B2ECAC0766}"/>
              </a:ext>
            </a:extLst>
          </p:cNvPr>
          <p:cNvGraphicFramePr>
            <a:graphicFrameLocks noGrp="1"/>
          </p:cNvGraphicFramePr>
          <p:nvPr>
            <p:ph type="tbl" sz="quarter" idx="19"/>
            <p:extLst>
              <p:ext uri="{D42A27DB-BD31-4B8C-83A1-F6EECF244321}">
                <p14:modId xmlns:p14="http://schemas.microsoft.com/office/powerpoint/2010/main" val="2337587012"/>
              </p:ext>
            </p:extLst>
          </p:nvPr>
        </p:nvGraphicFramePr>
        <p:xfrm>
          <a:off x="915089" y="3665071"/>
          <a:ext cx="4628644" cy="1152144"/>
        </p:xfrm>
        <a:graphic>
          <a:graphicData uri="http://schemas.openxmlformats.org/drawingml/2006/table">
            <a:tbl>
              <a:tblPr firstRow="1" bandRow="1">
                <a:tableStyleId>{2D5ABB26-0587-4C30-8999-92F81FD0307C}</a:tableStyleId>
              </a:tblPr>
              <a:tblGrid>
                <a:gridCol w="2968754">
                  <a:extLst>
                    <a:ext uri="{9D8B030D-6E8A-4147-A177-3AD203B41FA5}">
                      <a16:colId xmlns:a16="http://schemas.microsoft.com/office/drawing/2014/main" val="20000"/>
                    </a:ext>
                  </a:extLst>
                </a:gridCol>
                <a:gridCol w="1659890">
                  <a:extLst>
                    <a:ext uri="{9D8B030D-6E8A-4147-A177-3AD203B41FA5}">
                      <a16:colId xmlns:a16="http://schemas.microsoft.com/office/drawing/2014/main" val="20001"/>
                    </a:ext>
                  </a:extLst>
                </a:gridCol>
              </a:tblGrid>
              <a:tr h="252932">
                <a:tc>
                  <a:txBody>
                    <a:bodyPr/>
                    <a:lstStyle/>
                    <a:p>
                      <a:r>
                        <a:rPr lang="en-US" altLang="en-US" sz="2400" baseline="0" dirty="0">
                          <a:latin typeface="Calibri" panose="020F0502020204030204" pitchFamily="34" charset="0"/>
                          <a:cs typeface="Calibri" panose="020F0502020204030204" pitchFamily="34" charset="0"/>
                        </a:rPr>
                        <a:t>Cost </a:t>
                      </a:r>
                      <a:endParaRPr lang="en-US" sz="2400" baseline="0" dirty="0">
                        <a:latin typeface="Calibri" panose="020F0502020204030204" pitchFamily="34" charset="0"/>
                        <a:cs typeface="Calibri" panose="020F0502020204030204" pitchFamily="34" charset="0"/>
                      </a:endParaRPr>
                    </a:p>
                  </a:txBody>
                  <a:tcPr marT="9144" marB="9144">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a:r>
                        <a:rPr lang="en-US" altLang="en-US" sz="2400" baseline="0" dirty="0">
                          <a:latin typeface="Calibri" panose="020F0502020204030204" pitchFamily="34" charset="0"/>
                          <a:cs typeface="Calibri" panose="020F0502020204030204" pitchFamily="34" charset="0"/>
                        </a:rPr>
                        <a:t>NT$720,000</a:t>
                      </a:r>
                      <a:endParaRPr lang="en-US" sz="2400" baseline="0" dirty="0">
                        <a:latin typeface="Calibri" panose="020F0502020204030204" pitchFamily="34" charset="0"/>
                        <a:cs typeface="Calibri" panose="020F0502020204030204" pitchFamily="34" charset="0"/>
                      </a:endParaRPr>
                    </a:p>
                  </a:txBody>
                  <a:tcPr marL="0" marT="9144" marB="9144">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52932">
                <a:tc>
                  <a:txBody>
                    <a:bodyPr/>
                    <a:lstStyle/>
                    <a:p>
                      <a:r>
                        <a:rPr lang="en-US" sz="2400" baseline="0" dirty="0">
                          <a:latin typeface="Calibri" panose="020F0502020204030204" pitchFamily="34" charset="0"/>
                          <a:cs typeface="Calibri" panose="020F0502020204030204" pitchFamily="34" charset="0"/>
                        </a:rPr>
                        <a:t>Useful life</a:t>
                      </a:r>
                    </a:p>
                  </a:txBody>
                  <a:tcPr marT="9144" marB="9144">
                    <a:lnL w="190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a:r>
                        <a:rPr lang="en-US" altLang="en-US" sz="2400" baseline="0" dirty="0">
                          <a:latin typeface="Calibri" panose="020F0502020204030204" pitchFamily="34" charset="0"/>
                          <a:cs typeface="Calibri" panose="020F0502020204030204" pitchFamily="34" charset="0"/>
                        </a:rPr>
                        <a:t>÷            8</a:t>
                      </a:r>
                      <a:endParaRPr lang="en-US" sz="2400" baseline="0" dirty="0">
                        <a:latin typeface="Calibri" panose="020F0502020204030204" pitchFamily="34" charset="0"/>
                        <a:cs typeface="Calibri" panose="020F0502020204030204" pitchFamily="34" charset="0"/>
                      </a:endParaRPr>
                    </a:p>
                  </a:txBody>
                  <a:tcPr marL="0" marT="9144" marB="9144">
                    <a:lnL>
                      <a:noFill/>
                    </a:lnL>
                    <a:lnR w="19050" cap="flat" cmpd="sng" algn="ctr">
                      <a:no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52932">
                <a:tc>
                  <a:txBody>
                    <a:bodyPr/>
                    <a:lstStyle/>
                    <a:p>
                      <a:r>
                        <a:rPr lang="en-US" altLang="en-US" sz="2400" baseline="0" dirty="0">
                          <a:latin typeface="Calibri" panose="020F0502020204030204" pitchFamily="34" charset="0"/>
                          <a:cs typeface="Calibri" panose="020F0502020204030204" pitchFamily="34" charset="0"/>
                        </a:rPr>
                        <a:t>Amortization</a:t>
                      </a:r>
                      <a:endParaRPr lang="en-US" sz="2400" baseline="0" dirty="0">
                        <a:latin typeface="Calibri" panose="020F0502020204030204" pitchFamily="34" charset="0"/>
                        <a:cs typeface="Calibri" panose="020F0502020204030204" pitchFamily="34" charset="0"/>
                      </a:endParaRPr>
                    </a:p>
                  </a:txBody>
                  <a:tcPr marT="9144" marB="9144">
                    <a:lnL w="190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a:r>
                        <a:rPr lang="en-US" altLang="en-US" sz="2400" baseline="0" dirty="0">
                          <a:latin typeface="Calibri" panose="020F0502020204030204" pitchFamily="34" charset="0"/>
                          <a:cs typeface="Calibri" panose="020F0502020204030204" pitchFamily="34" charset="0"/>
                        </a:rPr>
                        <a:t>NT$  90,000</a:t>
                      </a:r>
                      <a:endParaRPr lang="en-US" sz="2400" baseline="0" dirty="0">
                        <a:latin typeface="Calibri" panose="020F0502020204030204" pitchFamily="34" charset="0"/>
                        <a:cs typeface="Calibri" panose="020F0502020204030204" pitchFamily="34" charset="0"/>
                      </a:endParaRPr>
                    </a:p>
                  </a:txBody>
                  <a:tcPr marL="0" marT="9144" marB="9144">
                    <a:lnL>
                      <a:noFill/>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9" name="Content Placeholder 8">
            <a:extLst>
              <a:ext uri="{FF2B5EF4-FFF2-40B4-BE49-F238E27FC236}">
                <a16:creationId xmlns:a16="http://schemas.microsoft.com/office/drawing/2014/main" id="{DA740350-9AAA-947C-E311-107B238E0440}"/>
              </a:ext>
            </a:extLst>
          </p:cNvPr>
          <p:cNvSpPr>
            <a:spLocks noGrp="1"/>
          </p:cNvSpPr>
          <p:nvPr>
            <p:ph sz="quarter" idx="18"/>
          </p:nvPr>
        </p:nvSpPr>
        <p:spPr>
          <a:xfrm>
            <a:off x="532741" y="4975403"/>
            <a:ext cx="1293912" cy="561975"/>
          </a:xfrm>
        </p:spPr>
        <p:txBody>
          <a:bodyPr>
            <a:normAutofit/>
          </a:bodyPr>
          <a:lstStyle/>
          <a:p>
            <a:pPr marL="0" indent="0">
              <a:buNone/>
            </a:pPr>
            <a:r>
              <a:rPr lang="en-US" sz="2400" dirty="0"/>
              <a:t>Dec. 31</a:t>
            </a:r>
          </a:p>
        </p:txBody>
      </p:sp>
      <p:sp>
        <p:nvSpPr>
          <p:cNvPr id="20" name="Content Placeholder 5">
            <a:extLst>
              <a:ext uri="{FF2B5EF4-FFF2-40B4-BE49-F238E27FC236}">
                <a16:creationId xmlns:a16="http://schemas.microsoft.com/office/drawing/2014/main" id="{D1703D3D-FD45-AE12-1E0B-32D6581FB33A}"/>
              </a:ext>
            </a:extLst>
          </p:cNvPr>
          <p:cNvSpPr>
            <a:spLocks noGrp="1"/>
          </p:cNvSpPr>
          <p:nvPr>
            <p:ph sz="quarter" idx="20"/>
          </p:nvPr>
        </p:nvSpPr>
        <p:spPr>
          <a:xfrm>
            <a:off x="1697255" y="4975402"/>
            <a:ext cx="6935787" cy="1158005"/>
          </a:xfrm>
          <a:ln>
            <a:noFill/>
          </a:ln>
        </p:spPr>
        <p:txBody>
          <a:bodyPr anchor="t" anchorCtr="0">
            <a:normAutofit/>
          </a:bodyPr>
          <a:lstStyle/>
          <a:p>
            <a:pPr marL="0" indent="0">
              <a:lnSpc>
                <a:spcPct val="100000"/>
              </a:lnSpc>
              <a:spcBef>
                <a:spcPts val="1200"/>
              </a:spcBef>
              <a:buNone/>
            </a:pPr>
            <a:r>
              <a:rPr lang="en-US" sz="2400" dirty="0"/>
              <a:t>Amortization Expense			90,000</a:t>
            </a:r>
          </a:p>
          <a:p>
            <a:pPr marL="0" indent="541338">
              <a:lnSpc>
                <a:spcPct val="100000"/>
              </a:lnSpc>
              <a:spcBef>
                <a:spcPts val="1200"/>
              </a:spcBef>
              <a:buNone/>
            </a:pPr>
            <a:r>
              <a:rPr lang="en-US" sz="2400" dirty="0"/>
              <a:t>Patents						</a:t>
            </a:r>
            <a:r>
              <a:rPr lang="en-US" altLang="en-US" sz="2400" dirty="0">
                <a:cs typeface="Calibri" panose="020F0502020204030204" pitchFamily="34" charset="0"/>
              </a:rPr>
              <a:t>90,000</a:t>
            </a:r>
            <a:endParaRPr lang="en-US" sz="2400" dirty="0">
              <a:cs typeface="Calibri" panose="020F0502020204030204" pitchFamily="34" charset="0"/>
            </a:endParaRPr>
          </a:p>
        </p:txBody>
      </p:sp>
      <p:sp>
        <p:nvSpPr>
          <p:cNvPr id="12" name="Content Placeholder 5">
            <a:extLst>
              <a:ext uri="{FF2B5EF4-FFF2-40B4-BE49-F238E27FC236}">
                <a16:creationId xmlns:a16="http://schemas.microsoft.com/office/drawing/2014/main" id="{21E4A26D-D398-1D72-612A-66E96BA432E9}"/>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74822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Copyrights</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Autofit/>
          </a:bodyPr>
          <a:lstStyle/>
          <a:p>
            <a:r>
              <a:rPr lang="en-US" dirty="0"/>
              <a:t>Give owner exclusive right to reproduce and sell an artistic or published work</a:t>
            </a:r>
          </a:p>
          <a:p>
            <a:r>
              <a:rPr lang="en-US" dirty="0"/>
              <a:t>Granted for life of creator plus a specified number of years (70 years in most countries)</a:t>
            </a:r>
          </a:p>
          <a:p>
            <a:r>
              <a:rPr lang="en-US" dirty="0"/>
              <a:t>Capitalize costs of acquiring and defending it</a:t>
            </a:r>
          </a:p>
          <a:p>
            <a:r>
              <a:rPr lang="en-US" dirty="0"/>
              <a:t>Amortized to expense over its useful life, which is generally shorter than its legal life</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664485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Trademarks and Trade Names</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Autofit/>
          </a:bodyPr>
          <a:lstStyle/>
          <a:p>
            <a:r>
              <a:rPr lang="en-US" dirty="0"/>
              <a:t>Word, phrase, jingle, or symbol that distinguishes or identifies a particular enterprise or product</a:t>
            </a:r>
          </a:p>
          <a:p>
            <a:pPr lvl="1"/>
            <a:r>
              <a:rPr lang="en-US" dirty="0"/>
              <a:t>Big Mac, Coca-Cola, and Jetta</a:t>
            </a:r>
          </a:p>
          <a:p>
            <a:r>
              <a:rPr lang="en-US" dirty="0"/>
              <a:t>Legal protection for specified number of years (often 20 years)</a:t>
            </a:r>
          </a:p>
          <a:p>
            <a:r>
              <a:rPr lang="en-US" dirty="0"/>
              <a:t>Registration may be </a:t>
            </a:r>
            <a:r>
              <a:rPr lang="en-US" dirty="0">
                <a:solidFill>
                  <a:srgbClr val="FF0000"/>
                </a:solidFill>
              </a:rPr>
              <a:t>renewed indefinitely </a:t>
            </a:r>
            <a:r>
              <a:rPr lang="en-US" dirty="0"/>
              <a:t>as long as the </a:t>
            </a:r>
            <a:r>
              <a:rPr lang="en-US" dirty="0">
                <a:solidFill>
                  <a:srgbClr val="FF0000"/>
                </a:solidFill>
              </a:rPr>
              <a:t>trademark is in use</a:t>
            </a:r>
          </a:p>
          <a:p>
            <a:r>
              <a:rPr lang="en-US" dirty="0"/>
              <a:t>Capitalize acquisition costs</a:t>
            </a:r>
          </a:p>
          <a:p>
            <a:r>
              <a:rPr lang="en-US" dirty="0">
                <a:solidFill>
                  <a:srgbClr val="FF0000"/>
                </a:solidFill>
              </a:rPr>
              <a:t>Indefinite life; no amortization</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675531709"/>
      </p:ext>
    </p:extLst>
  </p:cSld>
  <p:clrMapOvr>
    <a:masterClrMapping/>
  </p:clrMapOvr>
</p:sld>
</file>

<file path=ppt/theme/theme1.xml><?xml version="1.0" encoding="utf-8"?>
<a:theme xmlns:a="http://schemas.openxmlformats.org/drawingml/2006/main" name="Standard">
  <a:themeElements>
    <a:clrScheme name="WP 1">
      <a:dk1>
        <a:srgbClr val="231F20"/>
      </a:dk1>
      <a:lt1>
        <a:srgbClr val="FFFFFF"/>
      </a:lt1>
      <a:dk2>
        <a:srgbClr val="192B67"/>
      </a:dk2>
      <a:lt2>
        <a:srgbClr val="EFEFF0"/>
      </a:lt2>
      <a:accent1>
        <a:srgbClr val="06B2FA"/>
      </a:accent1>
      <a:accent2>
        <a:srgbClr val="0469D8"/>
      </a:accent2>
      <a:accent3>
        <a:srgbClr val="414146"/>
      </a:accent3>
      <a:accent4>
        <a:srgbClr val="043C5D"/>
      </a:accent4>
      <a:accent5>
        <a:srgbClr val="547890"/>
      </a:accent5>
      <a:accent6>
        <a:srgbClr val="404140"/>
      </a:accent6>
      <a:hlink>
        <a:srgbClr val="0469D8"/>
      </a:hlink>
      <a:folHlink>
        <a:srgbClr val="5C416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ndard" id="{CF489570-C43B-7446-AB1E-8F4EEAE9CABF}" vid="{044E3E64-447D-1547-BB2E-4CF9530CD2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EF3736AB233A4D86168EC2BFFF7E67" ma:contentTypeVersion="8" ma:contentTypeDescription="Create a new document." ma:contentTypeScope="" ma:versionID="00bdeb75305eae0751a77562342afd07">
  <xsd:schema xmlns:xsd="http://www.w3.org/2001/XMLSchema" xmlns:xs="http://www.w3.org/2001/XMLSchema" xmlns:p="http://schemas.microsoft.com/office/2006/metadata/properties" xmlns:ns2="06baf313-fb35-4f8c-9139-9e9ac16d4b1d" xmlns:ns3="ef46c7a1-68aa-4b69-aed1-7fcfd052d54f" targetNamespace="http://schemas.microsoft.com/office/2006/metadata/properties" ma:root="true" ma:fieldsID="cf5f1baccda368027b594004eed6251f" ns2:_="" ns3:_="">
    <xsd:import namespace="06baf313-fb35-4f8c-9139-9e9ac16d4b1d"/>
    <xsd:import namespace="ef46c7a1-68aa-4b69-aed1-7fcfd052d5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baf313-fb35-4f8c-9139-9e9ac16d4b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f46c7a1-68aa-4b69-aed1-7fcfd052d54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9739E0-A6CD-46BA-8888-F2BBC9B1323D}">
  <ds:schemaRefs>
    <ds:schemaRef ds:uri="http://purl.org/dc/elements/1.1/"/>
    <ds:schemaRef ds:uri="http://schemas.microsoft.com/office/2006/documentManagement/types"/>
    <ds:schemaRef ds:uri="http://purl.org/dc/dcmitype/"/>
    <ds:schemaRef ds:uri="http://schemas.openxmlformats.org/package/2006/metadata/core-properties"/>
    <ds:schemaRef ds:uri="http://www.w3.org/XML/1998/namespace"/>
    <ds:schemaRef ds:uri="http://purl.org/dc/terms/"/>
    <ds:schemaRef ds:uri="http://schemas.microsoft.com/office/infopath/2007/PartnerControls"/>
    <ds:schemaRef ds:uri="f27b86c0-2816-47a2-b831-6f64dbfd4a69"/>
    <ds:schemaRef ds:uri="http://schemas.microsoft.com/office/2006/metadata/properties"/>
  </ds:schemaRefs>
</ds:datastoreItem>
</file>

<file path=customXml/itemProps2.xml><?xml version="1.0" encoding="utf-8"?>
<ds:datastoreItem xmlns:ds="http://schemas.openxmlformats.org/officeDocument/2006/customXml" ds:itemID="{BF069665-4191-4292-A592-EAC7A0DE60A6}">
  <ds:schemaRefs>
    <ds:schemaRef ds:uri="http://schemas.microsoft.com/sharepoint/v3/contenttype/forms"/>
  </ds:schemaRefs>
</ds:datastoreItem>
</file>

<file path=customXml/itemProps3.xml><?xml version="1.0" encoding="utf-8"?>
<ds:datastoreItem xmlns:ds="http://schemas.openxmlformats.org/officeDocument/2006/customXml" ds:itemID="{7C2C0F2B-5AEC-4341-B401-99185EAD4B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baf313-fb35-4f8c-9139-9e9ac16d4b1d"/>
    <ds:schemaRef ds:uri="ef46c7a1-68aa-4b69-aed1-7fcfd052d5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22818</TotalTime>
  <Words>3502</Words>
  <Application>Microsoft Office PowerPoint</Application>
  <PresentationFormat>全屏显示(4:3)</PresentationFormat>
  <Paragraphs>430</Paragraphs>
  <Slides>47</Slides>
  <Notes>22</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47</vt:i4>
      </vt:variant>
    </vt:vector>
  </HeadingPairs>
  <TitlesOfParts>
    <vt:vector size="55" baseType="lpstr">
      <vt:lpstr>Arial</vt:lpstr>
      <vt:lpstr>Calibri</vt:lpstr>
      <vt:lpstr>Calibri Light</vt:lpstr>
      <vt:lpstr>Courier New</vt:lpstr>
      <vt:lpstr>Times New Roman</vt:lpstr>
      <vt:lpstr>Wingdings</vt:lpstr>
      <vt:lpstr>Standard</vt:lpstr>
      <vt:lpstr>Equation</vt:lpstr>
      <vt:lpstr>Financial Accounting</vt:lpstr>
      <vt:lpstr>Learning Objective 4 Describe How to Account for Natural Resources and Intangible Assets.</vt:lpstr>
      <vt:lpstr>Intangible Assets</vt:lpstr>
      <vt:lpstr>Accounting for Intangible Assets</vt:lpstr>
      <vt:lpstr>Meta’s intangible assets</vt:lpstr>
      <vt:lpstr>Patents</vt:lpstr>
      <vt:lpstr>Accounting for Intangible Assets Example</vt:lpstr>
      <vt:lpstr>Copyrights</vt:lpstr>
      <vt:lpstr>Trademarks and Trade Names</vt:lpstr>
      <vt:lpstr>Franchises</vt:lpstr>
      <vt:lpstr>Goodwill</vt:lpstr>
      <vt:lpstr>PowerPoint 演示文稿</vt:lpstr>
      <vt:lpstr>PowerPoint 演示文稿</vt:lpstr>
      <vt:lpstr>Research and Development Costs</vt:lpstr>
      <vt:lpstr>LO4 Review Question</vt:lpstr>
      <vt:lpstr>LO4 – Solution</vt:lpstr>
      <vt:lpstr>DO IT! 4: Classification Concepts</vt:lpstr>
      <vt:lpstr>DO IT! 4: Classification Concepts – Solution 1 of 2</vt:lpstr>
      <vt:lpstr>Learning Objective 5 Discuss How Plant Assets, Natural Resources, and Intangible Assets are Reported and Analyzed.</vt:lpstr>
      <vt:lpstr>Presentation</vt:lpstr>
      <vt:lpstr>Statement Presentation</vt:lpstr>
      <vt:lpstr>Analysis</vt:lpstr>
      <vt:lpstr>DO IT! 5: Asset Turnover</vt:lpstr>
      <vt:lpstr>DO IT! 5: Asset Turnover – Solution </vt:lpstr>
      <vt:lpstr>Financial Accounting</vt:lpstr>
      <vt:lpstr>Chapter Outline</vt:lpstr>
      <vt:lpstr>Learning Objective 1 Explain How to Account for Current Liabilities.</vt:lpstr>
      <vt:lpstr>What is a Current Liability?</vt:lpstr>
      <vt:lpstr>Notes Payable</vt:lpstr>
      <vt:lpstr>Notes Payable Example</vt:lpstr>
      <vt:lpstr>Notes Payable Example – Interest</vt:lpstr>
      <vt:lpstr>Notes Payable Example – Maturity</vt:lpstr>
      <vt:lpstr>Unearned Revenues</vt:lpstr>
      <vt:lpstr>Unearned Revenues Example</vt:lpstr>
      <vt:lpstr>Current Maturities of Long-Term Debt</vt:lpstr>
      <vt:lpstr>Recognition of a Provision</vt:lpstr>
      <vt:lpstr>Example: Product Warranty</vt:lpstr>
      <vt:lpstr>Reporting a Provision Example</vt:lpstr>
      <vt:lpstr>Provision Example – Estimating Liability</vt:lpstr>
      <vt:lpstr>Provision Example – Adjusting Entry</vt:lpstr>
      <vt:lpstr>Provision Example – Subsequent Year</vt:lpstr>
      <vt:lpstr>Learning Objective 3 Discuss How Liabilities are Reported and Analyzed.</vt:lpstr>
      <vt:lpstr>Apple’s liabilities</vt:lpstr>
      <vt:lpstr>PowerPoint 演示文稿</vt:lpstr>
      <vt:lpstr>Analysis of Current Liabilities</vt:lpstr>
      <vt:lpstr>DO IT! 2: Reporting and Analyzing</vt:lpstr>
      <vt:lpstr>DO IT! 2: Reporting and Analyzing – Solution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Lai, Wendy</dc:creator>
  <cp:lastModifiedBy>Menger Gilmour</cp:lastModifiedBy>
  <cp:revision>3933</cp:revision>
  <cp:lastPrinted>2021-04-08T14:56:16Z</cp:lastPrinted>
  <dcterms:created xsi:type="dcterms:W3CDTF">2018-08-23T13:01:59Z</dcterms:created>
  <dcterms:modified xsi:type="dcterms:W3CDTF">2024-05-05T11:05:06Z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0x010100B2EF3736AB233A4D86168EC2BFFF7E67</vt:lpwstr>
  </property>
</Properties>
</file>